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1"/>
  </p:notesMasterIdLst>
  <p:sldIdLst>
    <p:sldId id="256" r:id="rId2"/>
    <p:sldId id="462" r:id="rId3"/>
    <p:sldId id="475" r:id="rId4"/>
    <p:sldId id="473" r:id="rId5"/>
    <p:sldId id="474" r:id="rId6"/>
    <p:sldId id="476" r:id="rId7"/>
    <p:sldId id="497" r:id="rId8"/>
    <p:sldId id="472" r:id="rId9"/>
    <p:sldId id="478" r:id="rId10"/>
    <p:sldId id="479" r:id="rId11"/>
    <p:sldId id="480" r:id="rId12"/>
    <p:sldId id="482" r:id="rId13"/>
    <p:sldId id="483" r:id="rId14"/>
    <p:sldId id="485" r:id="rId15"/>
    <p:sldId id="486" r:id="rId16"/>
    <p:sldId id="487" r:id="rId17"/>
    <p:sldId id="488" r:id="rId18"/>
    <p:sldId id="496" r:id="rId19"/>
    <p:sldId id="490" r:id="rId20"/>
    <p:sldId id="493" r:id="rId21"/>
    <p:sldId id="495" r:id="rId22"/>
    <p:sldId id="492" r:id="rId23"/>
    <p:sldId id="494" r:id="rId24"/>
    <p:sldId id="498" r:id="rId25"/>
    <p:sldId id="314" r:id="rId26"/>
    <p:sldId id="342" r:id="rId27"/>
    <p:sldId id="343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307" r:id="rId38"/>
    <p:sldId id="317" r:id="rId39"/>
    <p:sldId id="509" r:id="rId4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>
      <p:cViewPr varScale="1">
        <p:scale>
          <a:sx n="124" d="100"/>
          <a:sy n="124" d="100"/>
        </p:scale>
        <p:origin x="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971160" y="8830080"/>
            <a:ext cx="30326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440" rIns="93240" bIns="46440" anchor="b"/>
          <a:lstStyle/>
          <a:p>
            <a:pPr algn="r">
              <a:lnSpc>
                <a:spcPct val="100000"/>
              </a:lnSpc>
            </a:pPr>
            <a:fld id="{09A16122-0299-45C2-B175-0E8DAA2B523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20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971160" y="8830080"/>
            <a:ext cx="30326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440" rIns="93240" bIns="46440" anchor="b"/>
          <a:lstStyle/>
          <a:p>
            <a:pPr algn="r">
              <a:lnSpc>
                <a:spcPct val="100000"/>
              </a:lnSpc>
            </a:pPr>
            <a:fld id="{09A16122-0299-45C2-B175-0E8DAA2B523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21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971160" y="8830080"/>
            <a:ext cx="30326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440" rIns="93240" bIns="46440" anchor="b"/>
          <a:lstStyle/>
          <a:p>
            <a:pPr algn="r">
              <a:lnSpc>
                <a:spcPct val="100000"/>
              </a:lnSpc>
            </a:pPr>
            <a:fld id="{09A16122-0299-45C2-B175-0E8DAA2B523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80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E87CC-A196-634F-9449-4540B65440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6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971160" y="8830080"/>
            <a:ext cx="303264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440" rIns="93240" bIns="46440" anchor="b"/>
          <a:lstStyle/>
          <a:p>
            <a:pPr algn="r">
              <a:lnSpc>
                <a:spcPct val="100000"/>
              </a:lnSpc>
            </a:pPr>
            <a:fld id="{09A16122-0299-45C2-B175-0E8DAA2B523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68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12" y="544279"/>
            <a:ext cx="8316960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12: Hybridization and Introgression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80038" y="1464590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7DD3FD-724A-D34E-80C2-275C45078582}"/>
              </a:ext>
            </a:extLst>
          </p:cNvPr>
          <p:cNvSpPr txBox="1">
            <a:spLocks/>
          </p:cNvSpPr>
          <p:nvPr/>
        </p:nvSpPr>
        <p:spPr>
          <a:xfrm>
            <a:off x="2209148" y="1956037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Tyler Chafin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1D628-AC00-A843-A83A-E3ACED8CE1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936" y="2344245"/>
            <a:ext cx="4623571" cy="44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DB3C4-CE67-E948-88A9-D0728DB4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1"/>
            <a:ext cx="9144000" cy="32896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A5C22-DEC8-A24B-AAED-0500FA9BC06B}"/>
              </a:ext>
            </a:extLst>
          </p:cNvPr>
          <p:cNvSpPr txBox="1">
            <a:spLocks/>
          </p:cNvSpPr>
          <p:nvPr/>
        </p:nvSpPr>
        <p:spPr>
          <a:xfrm>
            <a:off x="1388636" y="4065199"/>
            <a:ext cx="2141373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50% ABBA</a:t>
            </a:r>
          </a:p>
          <a:p>
            <a:r>
              <a:rPr lang="en-US" sz="3200" dirty="0"/>
              <a:t>50% BABA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989410-E707-E247-A02F-D9ED42087C6D}"/>
              </a:ext>
            </a:extLst>
          </p:cNvPr>
          <p:cNvSpPr txBox="1">
            <a:spLocks/>
          </p:cNvSpPr>
          <p:nvPr/>
        </p:nvSpPr>
        <p:spPr>
          <a:xfrm>
            <a:off x="478464" y="3494585"/>
            <a:ext cx="4327452" cy="513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Expectation under ILS:</a:t>
            </a:r>
          </a:p>
        </p:txBody>
      </p:sp>
      <p:pic>
        <p:nvPicPr>
          <p:cNvPr id="1025" name="Picture 1" descr="page3image1831616">
            <a:extLst>
              <a:ext uri="{FF2B5EF4-FFF2-40B4-BE49-F238E27FC236}">
                <a16:creationId xmlns:a16="http://schemas.microsoft.com/office/drawing/2014/main" id="{69766628-C315-5349-A36B-DDCC8C47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126" y="4093535"/>
            <a:ext cx="4682148" cy="103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9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DE6783F-D5A3-AF48-94CF-A6C9920583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DE6783F-D5A3-AF48-94CF-A6C99205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  <a:blipFill>
                <a:blip r:embed="rId2"/>
                <a:stretch>
                  <a:fillRect t="-75862" b="-1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D724F35-4134-AD4B-886C-9E059890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305519"/>
            <a:ext cx="2413591" cy="18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1962794" y="652147"/>
            <a:ext cx="5926564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Add up the difference in site patterns across loci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C574F22-04A9-9240-92D5-CB69A886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C574F22-04A9-9240-92D5-CB69A886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  <a:blipFill>
                <a:blip r:embed="rId2"/>
                <a:stretch>
                  <a:fillRect t="-75862" b="-1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D2C5D7-9FED-1341-B9CF-D9D6A054E404}"/>
              </a:ext>
            </a:extLst>
          </p:cNvPr>
          <p:cNvSpPr/>
          <p:nvPr/>
        </p:nvSpPr>
        <p:spPr>
          <a:xfrm>
            <a:off x="5890437" y="2626250"/>
            <a:ext cx="3009014" cy="542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6BBCAD-8F06-A647-B902-BDC74EE6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305519"/>
            <a:ext cx="2413591" cy="18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ADA5C22-DEC8-A24B-AAED-0500FA9BC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𝐴𝐵𝐵𝐴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𝐵𝐴𝐵𝐴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ADA5C22-DEC8-A24B-AAED-0500FA9B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46" y="2608549"/>
                <a:ext cx="6507125" cy="1080958"/>
              </a:xfrm>
              <a:prstGeom prst="rect">
                <a:avLst/>
              </a:prstGeom>
              <a:blipFill>
                <a:blip r:embed="rId2"/>
                <a:stretch>
                  <a:fillRect t="-75862" b="-1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1962794" y="652147"/>
            <a:ext cx="5926564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Divided by total discordant site patterns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B2B337-ED10-B64A-A9C1-F40E6E9ED0C1}"/>
              </a:ext>
            </a:extLst>
          </p:cNvPr>
          <p:cNvSpPr/>
          <p:nvPr/>
        </p:nvSpPr>
        <p:spPr>
          <a:xfrm>
            <a:off x="5901070" y="3179143"/>
            <a:ext cx="3009014" cy="542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C92858-1211-5640-95B7-D12907AC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305519"/>
            <a:ext cx="2413591" cy="18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3919186" y="1162510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+D = excess of ABBA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16BD-42BB-1446-BBA7-CC363D191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809" y="850608"/>
            <a:ext cx="2367556" cy="219030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9E6B4B-DBCC-9147-8B9E-1A1D0DA7F6DF}"/>
              </a:ext>
            </a:extLst>
          </p:cNvPr>
          <p:cNvCxnSpPr/>
          <p:nvPr/>
        </p:nvCxnSpPr>
        <p:spPr>
          <a:xfrm>
            <a:off x="1509824" y="2115881"/>
            <a:ext cx="59542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1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3919186" y="1162510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+D = excess of ABBA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16BD-42BB-1446-BBA7-CC363D191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809" y="850608"/>
            <a:ext cx="2367556" cy="219030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9E6B4B-DBCC-9147-8B9E-1A1D0DA7F6DF}"/>
              </a:ext>
            </a:extLst>
          </p:cNvPr>
          <p:cNvCxnSpPr/>
          <p:nvPr/>
        </p:nvCxnSpPr>
        <p:spPr>
          <a:xfrm>
            <a:off x="1509824" y="2115881"/>
            <a:ext cx="59542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48D8148-E5E5-D14A-9F6E-4870B74AE63A}"/>
              </a:ext>
            </a:extLst>
          </p:cNvPr>
          <p:cNvSpPr txBox="1">
            <a:spLocks/>
          </p:cNvSpPr>
          <p:nvPr/>
        </p:nvSpPr>
        <p:spPr>
          <a:xfrm>
            <a:off x="3943995" y="3654072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-D = excess of BABA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0436D-0B03-444D-A3D2-CE8BA258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618" y="3342170"/>
            <a:ext cx="2367556" cy="2190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65573-7D7D-9545-A1CD-8440DD908423}"/>
              </a:ext>
            </a:extLst>
          </p:cNvPr>
          <p:cNvCxnSpPr>
            <a:cxnSpLocks/>
          </p:cNvCxnSpPr>
          <p:nvPr/>
        </p:nvCxnSpPr>
        <p:spPr>
          <a:xfrm>
            <a:off x="1148316" y="4607443"/>
            <a:ext cx="9817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4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176525" y="471393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+D = excess of ABBA sites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8D8148-E5E5-D14A-9F6E-4870B74AE63A}"/>
              </a:ext>
            </a:extLst>
          </p:cNvPr>
          <p:cNvSpPr txBox="1">
            <a:spLocks/>
          </p:cNvSpPr>
          <p:nvPr/>
        </p:nvSpPr>
        <p:spPr>
          <a:xfrm>
            <a:off x="4748525" y="443040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-D = excess of BABA sites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952701" y="1800464"/>
            <a:ext cx="7510814" cy="1431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Either could happen due to sampling finite number of sites… Need to test if deviation from 50%/50% significant.</a:t>
            </a:r>
          </a:p>
        </p:txBody>
      </p:sp>
    </p:spTree>
    <p:extLst>
      <p:ext uri="{BB962C8B-B14F-4D97-AF65-F5344CB8AC3E}">
        <p14:creationId xmlns:p14="http://schemas.microsoft.com/office/powerpoint/2010/main" val="367442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E3E5B-16F9-A242-B0A3-05D73E848CD0}"/>
              </a:ext>
            </a:extLst>
          </p:cNvPr>
          <p:cNvSpPr txBox="1">
            <a:spLocks/>
          </p:cNvSpPr>
          <p:nvPr/>
        </p:nvSpPr>
        <p:spPr>
          <a:xfrm>
            <a:off x="176525" y="471393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+D = excess of ABBA sites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8D8148-E5E5-D14A-9F6E-4870B74AE63A}"/>
              </a:ext>
            </a:extLst>
          </p:cNvPr>
          <p:cNvSpPr txBox="1">
            <a:spLocks/>
          </p:cNvSpPr>
          <p:nvPr/>
        </p:nvSpPr>
        <p:spPr>
          <a:xfrm>
            <a:off x="4748525" y="443040"/>
            <a:ext cx="4395475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</a:rPr>
              <a:t>-D = excess of BABA sites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952701" y="1800464"/>
            <a:ext cx="7510814" cy="1431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Either could happen due to sampling finite number of sites… Need to test if deviation from 50%/50% significant.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DDFFA0-EE19-9A47-BE6E-40842BEC798E}"/>
              </a:ext>
            </a:extLst>
          </p:cNvPr>
          <p:cNvSpPr/>
          <p:nvPr/>
        </p:nvSpPr>
        <p:spPr>
          <a:xfrm>
            <a:off x="600772" y="3924818"/>
            <a:ext cx="1674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Bootstrapping or </a:t>
            </a:r>
            <a:r>
              <a:rPr lang="en-US" sz="2000" dirty="0" err="1"/>
              <a:t>Jacknifing</a:t>
            </a:r>
            <a:endParaRPr lang="en-US" sz="2000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9815F87-382D-604D-A936-884D12FA1903}"/>
              </a:ext>
            </a:extLst>
          </p:cNvPr>
          <p:cNvSpPr/>
          <p:nvPr/>
        </p:nvSpPr>
        <p:spPr>
          <a:xfrm>
            <a:off x="2466753" y="4040371"/>
            <a:ext cx="691116" cy="4890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43FB34-7CA1-E64E-9519-F2A62C7D288C}"/>
              </a:ext>
            </a:extLst>
          </p:cNvPr>
          <p:cNvCxnSpPr/>
          <p:nvPr/>
        </p:nvCxnSpPr>
        <p:spPr>
          <a:xfrm>
            <a:off x="3700130" y="3476847"/>
            <a:ext cx="0" cy="158425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12FEA0-FC90-A44D-926D-A38D90AF9F6B}"/>
              </a:ext>
            </a:extLst>
          </p:cNvPr>
          <p:cNvCxnSpPr/>
          <p:nvPr/>
        </p:nvCxnSpPr>
        <p:spPr>
          <a:xfrm>
            <a:off x="3689497" y="5039832"/>
            <a:ext cx="165867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D337133-80E1-1844-9627-9E459220A579}"/>
              </a:ext>
            </a:extLst>
          </p:cNvPr>
          <p:cNvSpPr/>
          <p:nvPr/>
        </p:nvSpPr>
        <p:spPr>
          <a:xfrm>
            <a:off x="3817088" y="3453587"/>
            <a:ext cx="1573619" cy="1533083"/>
          </a:xfrm>
          <a:custGeom>
            <a:avLst/>
            <a:gdLst>
              <a:gd name="connsiteX0" fmla="*/ 0 w 1573619"/>
              <a:gd name="connsiteY0" fmla="*/ 1469287 h 1533083"/>
              <a:gd name="connsiteX1" fmla="*/ 329610 w 1573619"/>
              <a:gd name="connsiteY1" fmla="*/ 1075883 h 1533083"/>
              <a:gd name="connsiteX2" fmla="*/ 563526 w 1573619"/>
              <a:gd name="connsiteY2" fmla="*/ 150850 h 1533083"/>
              <a:gd name="connsiteX3" fmla="*/ 903768 w 1573619"/>
              <a:gd name="connsiteY3" fmla="*/ 55157 h 1533083"/>
              <a:gd name="connsiteX4" fmla="*/ 1063256 w 1573619"/>
              <a:gd name="connsiteY4" fmla="*/ 703743 h 1533083"/>
              <a:gd name="connsiteX5" fmla="*/ 1254642 w 1573619"/>
              <a:gd name="connsiteY5" fmla="*/ 1341697 h 1533083"/>
              <a:gd name="connsiteX6" fmla="*/ 1573619 w 1573619"/>
              <a:gd name="connsiteY6" fmla="*/ 1533083 h 153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619" h="1533083">
                <a:moveTo>
                  <a:pt x="0" y="1469287"/>
                </a:moveTo>
                <a:cubicBezTo>
                  <a:pt x="117844" y="1382454"/>
                  <a:pt x="235689" y="1295622"/>
                  <a:pt x="329610" y="1075883"/>
                </a:cubicBezTo>
                <a:cubicBezTo>
                  <a:pt x="423531" y="856144"/>
                  <a:pt x="467833" y="320971"/>
                  <a:pt x="563526" y="150850"/>
                </a:cubicBezTo>
                <a:cubicBezTo>
                  <a:pt x="659219" y="-19271"/>
                  <a:pt x="820480" y="-36992"/>
                  <a:pt x="903768" y="55157"/>
                </a:cubicBezTo>
                <a:cubicBezTo>
                  <a:pt x="987056" y="147306"/>
                  <a:pt x="1004777" y="489320"/>
                  <a:pt x="1063256" y="703743"/>
                </a:cubicBezTo>
                <a:cubicBezTo>
                  <a:pt x="1121735" y="918166"/>
                  <a:pt x="1169582" y="1203474"/>
                  <a:pt x="1254642" y="1341697"/>
                </a:cubicBezTo>
                <a:cubicBezTo>
                  <a:pt x="1339703" y="1479920"/>
                  <a:pt x="1477926" y="1499413"/>
                  <a:pt x="1573619" y="153308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D4F0119-CE77-1A46-A6E9-3A634A3EC229}"/>
              </a:ext>
            </a:extLst>
          </p:cNvPr>
          <p:cNvSpPr/>
          <p:nvPr/>
        </p:nvSpPr>
        <p:spPr>
          <a:xfrm>
            <a:off x="5564371" y="4001385"/>
            <a:ext cx="691116" cy="4890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F6E800-403E-1549-931E-FB4F29942492}"/>
              </a:ext>
            </a:extLst>
          </p:cNvPr>
          <p:cNvCxnSpPr/>
          <p:nvPr/>
        </p:nvCxnSpPr>
        <p:spPr>
          <a:xfrm>
            <a:off x="6797748" y="3437861"/>
            <a:ext cx="0" cy="158425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19601C-B787-9E41-A8D4-0132D24F3E80}"/>
              </a:ext>
            </a:extLst>
          </p:cNvPr>
          <p:cNvCxnSpPr/>
          <p:nvPr/>
        </p:nvCxnSpPr>
        <p:spPr>
          <a:xfrm>
            <a:off x="6787115" y="5000846"/>
            <a:ext cx="165867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010B959E-C8EC-A64C-8E68-E57409A6C1B2}"/>
              </a:ext>
            </a:extLst>
          </p:cNvPr>
          <p:cNvSpPr/>
          <p:nvPr/>
        </p:nvSpPr>
        <p:spPr>
          <a:xfrm>
            <a:off x="6914706" y="3414601"/>
            <a:ext cx="1573619" cy="1533083"/>
          </a:xfrm>
          <a:custGeom>
            <a:avLst/>
            <a:gdLst>
              <a:gd name="connsiteX0" fmla="*/ 0 w 1573619"/>
              <a:gd name="connsiteY0" fmla="*/ 1469287 h 1533083"/>
              <a:gd name="connsiteX1" fmla="*/ 329610 w 1573619"/>
              <a:gd name="connsiteY1" fmla="*/ 1075883 h 1533083"/>
              <a:gd name="connsiteX2" fmla="*/ 563526 w 1573619"/>
              <a:gd name="connsiteY2" fmla="*/ 150850 h 1533083"/>
              <a:gd name="connsiteX3" fmla="*/ 903768 w 1573619"/>
              <a:gd name="connsiteY3" fmla="*/ 55157 h 1533083"/>
              <a:gd name="connsiteX4" fmla="*/ 1063256 w 1573619"/>
              <a:gd name="connsiteY4" fmla="*/ 703743 h 1533083"/>
              <a:gd name="connsiteX5" fmla="*/ 1254642 w 1573619"/>
              <a:gd name="connsiteY5" fmla="*/ 1341697 h 1533083"/>
              <a:gd name="connsiteX6" fmla="*/ 1573619 w 1573619"/>
              <a:gd name="connsiteY6" fmla="*/ 1533083 h 153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619" h="1533083">
                <a:moveTo>
                  <a:pt x="0" y="1469287"/>
                </a:moveTo>
                <a:cubicBezTo>
                  <a:pt x="117844" y="1382454"/>
                  <a:pt x="235689" y="1295622"/>
                  <a:pt x="329610" y="1075883"/>
                </a:cubicBezTo>
                <a:cubicBezTo>
                  <a:pt x="423531" y="856144"/>
                  <a:pt x="467833" y="320971"/>
                  <a:pt x="563526" y="150850"/>
                </a:cubicBezTo>
                <a:cubicBezTo>
                  <a:pt x="659219" y="-19271"/>
                  <a:pt x="820480" y="-36992"/>
                  <a:pt x="903768" y="55157"/>
                </a:cubicBezTo>
                <a:cubicBezTo>
                  <a:pt x="987056" y="147306"/>
                  <a:pt x="1004777" y="489320"/>
                  <a:pt x="1063256" y="703743"/>
                </a:cubicBezTo>
                <a:cubicBezTo>
                  <a:pt x="1121735" y="918166"/>
                  <a:pt x="1169582" y="1203474"/>
                  <a:pt x="1254642" y="1341697"/>
                </a:cubicBezTo>
                <a:cubicBezTo>
                  <a:pt x="1339703" y="1479920"/>
                  <a:pt x="1477926" y="1499413"/>
                  <a:pt x="1573619" y="153308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9CB66C-9B5B-D34D-A585-2221D3C89A52}"/>
              </a:ext>
            </a:extLst>
          </p:cNvPr>
          <p:cNvCxnSpPr>
            <a:cxnSpLocks/>
          </p:cNvCxnSpPr>
          <p:nvPr/>
        </p:nvCxnSpPr>
        <p:spPr>
          <a:xfrm>
            <a:off x="8346558" y="4008474"/>
            <a:ext cx="0" cy="97819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393C7C2-CDB5-AB40-9503-EF9B872100A4}"/>
              </a:ext>
            </a:extLst>
          </p:cNvPr>
          <p:cNvSpPr/>
          <p:nvPr/>
        </p:nvSpPr>
        <p:spPr>
          <a:xfrm>
            <a:off x="7185870" y="2907637"/>
            <a:ext cx="1033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Z-score</a:t>
            </a:r>
          </a:p>
        </p:txBody>
      </p:sp>
    </p:spTree>
    <p:extLst>
      <p:ext uri="{BB962C8B-B14F-4D97-AF65-F5344CB8AC3E}">
        <p14:creationId xmlns:p14="http://schemas.microsoft.com/office/powerpoint/2010/main" val="144656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20C8017A-D6B9-9B41-8A4C-B427941748B3}"/>
              </a:ext>
            </a:extLst>
          </p:cNvPr>
          <p:cNvSpPr txBox="1">
            <a:spLocks/>
          </p:cNvSpPr>
          <p:nvPr/>
        </p:nvSpPr>
        <p:spPr>
          <a:xfrm>
            <a:off x="531628" y="1534633"/>
            <a:ext cx="83465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Fundamentally, the D-statistic assumes parsimony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0A9E5E8-1EC8-2042-9A78-F6D26A166838}"/>
              </a:ext>
            </a:extLst>
          </p:cNvPr>
          <p:cNvSpPr txBox="1">
            <a:spLocks/>
          </p:cNvSpPr>
          <p:nvPr/>
        </p:nvSpPr>
        <p:spPr>
          <a:xfrm>
            <a:off x="620233" y="3590261"/>
            <a:ext cx="8523767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It can be wrong when evolution does not occur parsimoniously</a:t>
            </a:r>
          </a:p>
        </p:txBody>
      </p:sp>
    </p:spTree>
    <p:extLst>
      <p:ext uri="{BB962C8B-B14F-4D97-AF65-F5344CB8AC3E}">
        <p14:creationId xmlns:p14="http://schemas.microsoft.com/office/powerpoint/2010/main" val="244677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2243471" y="9569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Problems with D-statistic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96EE5C-96A3-2D45-B2D7-09CE844692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9634" y="1270331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EE722E-E84B-9E40-AB2C-3D74F9F761D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35884" y="254494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60DA57-ECA9-0346-AEBC-AEF0513E12E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2537" y="194002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1EFF12-9017-E74F-B10E-B436487E041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95771" y="1260416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D9C2143-C770-4541-A80E-306A4787A3B8}"/>
              </a:ext>
            </a:extLst>
          </p:cNvPr>
          <p:cNvSpPr/>
          <p:nvPr/>
        </p:nvSpPr>
        <p:spPr>
          <a:xfrm>
            <a:off x="878324" y="313800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680AB8-921D-5148-9F1F-61D771CE7116}"/>
              </a:ext>
            </a:extLst>
          </p:cNvPr>
          <p:cNvSpPr/>
          <p:nvPr/>
        </p:nvSpPr>
        <p:spPr>
          <a:xfrm>
            <a:off x="1764371" y="3141554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CD4DE6-9189-1943-93E0-3057EFE59884}"/>
              </a:ext>
            </a:extLst>
          </p:cNvPr>
          <p:cNvSpPr/>
          <p:nvPr/>
        </p:nvSpPr>
        <p:spPr>
          <a:xfrm>
            <a:off x="2926864" y="3166363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DA8B1-87CC-2847-96B9-D353C8695E72}"/>
              </a:ext>
            </a:extLst>
          </p:cNvPr>
          <p:cNvSpPr/>
          <p:nvPr/>
        </p:nvSpPr>
        <p:spPr>
          <a:xfrm>
            <a:off x="4185051" y="3180540"/>
            <a:ext cx="420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05419-7FCF-A841-8AA5-C201A773E128}"/>
              </a:ext>
            </a:extLst>
          </p:cNvPr>
          <p:cNvSpPr/>
          <p:nvPr/>
        </p:nvSpPr>
        <p:spPr>
          <a:xfrm>
            <a:off x="2525355" y="79884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5DC43-97E0-B64A-9C4A-73E9A67948A7}"/>
              </a:ext>
            </a:extLst>
          </p:cNvPr>
          <p:cNvSpPr/>
          <p:nvPr/>
        </p:nvSpPr>
        <p:spPr>
          <a:xfrm>
            <a:off x="2368779" y="183518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D0B4E0-5DA1-F842-91BB-DFAEA3CC7DC1}"/>
              </a:ext>
            </a:extLst>
          </p:cNvPr>
          <p:cNvCxnSpPr>
            <a:cxnSpLocks/>
          </p:cNvCxnSpPr>
          <p:nvPr/>
        </p:nvCxnSpPr>
        <p:spPr>
          <a:xfrm flipH="1">
            <a:off x="1850066" y="2785730"/>
            <a:ext cx="1031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B374A-D27D-EB4F-A8AF-35567C68E572}"/>
              </a:ext>
            </a:extLst>
          </p:cNvPr>
          <p:cNvSpPr/>
          <p:nvPr/>
        </p:nvSpPr>
        <p:spPr>
          <a:xfrm>
            <a:off x="4166312" y="3471161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B40913-FE8F-AA46-BF80-FB723A7D8638}"/>
              </a:ext>
            </a:extLst>
          </p:cNvPr>
          <p:cNvSpPr/>
          <p:nvPr/>
        </p:nvSpPr>
        <p:spPr>
          <a:xfrm>
            <a:off x="873764" y="3485338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616A48-8378-6643-9478-8D914884E195}"/>
              </a:ext>
            </a:extLst>
          </p:cNvPr>
          <p:cNvSpPr/>
          <p:nvPr/>
        </p:nvSpPr>
        <p:spPr>
          <a:xfrm>
            <a:off x="1802341" y="346761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9A6C4-B98B-804B-B496-76C9E30A98BA}"/>
              </a:ext>
            </a:extLst>
          </p:cNvPr>
          <p:cNvSpPr/>
          <p:nvPr/>
        </p:nvSpPr>
        <p:spPr>
          <a:xfrm>
            <a:off x="2996732" y="3471162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AB65CD-28AC-9B4F-9AC5-B175AB9B4098}"/>
              </a:ext>
            </a:extLst>
          </p:cNvPr>
          <p:cNvSpPr/>
          <p:nvPr/>
        </p:nvSpPr>
        <p:spPr>
          <a:xfrm>
            <a:off x="845412" y="4116203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4032E4-4A28-464E-A0B6-D3435E71EF58}"/>
              </a:ext>
            </a:extLst>
          </p:cNvPr>
          <p:cNvSpPr/>
          <p:nvPr/>
        </p:nvSpPr>
        <p:spPr>
          <a:xfrm>
            <a:off x="4166313" y="408785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0607C5-7E8D-614B-B820-DD044967F304}"/>
              </a:ext>
            </a:extLst>
          </p:cNvPr>
          <p:cNvSpPr/>
          <p:nvPr/>
        </p:nvSpPr>
        <p:spPr>
          <a:xfrm>
            <a:off x="1809429" y="4102027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5E7E00-A184-D843-9373-2D3C04C5928C}"/>
              </a:ext>
            </a:extLst>
          </p:cNvPr>
          <p:cNvSpPr/>
          <p:nvPr/>
        </p:nvSpPr>
        <p:spPr>
          <a:xfrm>
            <a:off x="2993187" y="4094939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A9AF80-0F16-F441-8D81-A2912E9328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64487" y="2218979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0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687964" y="2051941"/>
            <a:ext cx="8158086" cy="349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/>
              <a:t>Using SNP site-pattern discordance to test for introgression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Classifying hybrids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Signals of RI, adaptive introgression,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2243471" y="9569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Problems with D-statistic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0C8017A-D6B9-9B41-8A4C-B427941748B3}"/>
              </a:ext>
            </a:extLst>
          </p:cNvPr>
          <p:cNvSpPr txBox="1">
            <a:spLocks/>
          </p:cNvSpPr>
          <p:nvPr/>
        </p:nvSpPr>
        <p:spPr>
          <a:xfrm>
            <a:off x="4522383" y="1407041"/>
            <a:ext cx="4231758" cy="1293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D-statistic assumes evolution occurs parsimoniously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CAE8E-F323-8649-B960-FB7F78661308}"/>
              </a:ext>
            </a:extLst>
          </p:cNvPr>
          <p:cNvSpPr/>
          <p:nvPr/>
        </p:nvSpPr>
        <p:spPr>
          <a:xfrm>
            <a:off x="5016264" y="4137469"/>
            <a:ext cx="2388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False positive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F4F577-FB42-934B-88D3-B6D85F6DBA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9634" y="1270331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5F74D-73D4-6149-9012-78BF2DB8E2B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35884" y="254494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29ED43-7F4B-E84B-99BC-EF8BF653C92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2537" y="194002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C1FA0E-4355-CB45-9718-E91C8220E6C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95771" y="1260416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DA85729-BBD9-0F4E-8A7A-E4DB37B98B5A}"/>
              </a:ext>
            </a:extLst>
          </p:cNvPr>
          <p:cNvSpPr/>
          <p:nvPr/>
        </p:nvSpPr>
        <p:spPr>
          <a:xfrm>
            <a:off x="878324" y="313800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778F40-0E71-5643-A78D-4B4AD60DB822}"/>
              </a:ext>
            </a:extLst>
          </p:cNvPr>
          <p:cNvSpPr/>
          <p:nvPr/>
        </p:nvSpPr>
        <p:spPr>
          <a:xfrm>
            <a:off x="1764371" y="3141554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61DD1-8F73-4A47-B5B0-8E94087BE182}"/>
              </a:ext>
            </a:extLst>
          </p:cNvPr>
          <p:cNvSpPr/>
          <p:nvPr/>
        </p:nvSpPr>
        <p:spPr>
          <a:xfrm>
            <a:off x="2926864" y="3166363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909162-721F-B446-9FCF-C5AECA045791}"/>
              </a:ext>
            </a:extLst>
          </p:cNvPr>
          <p:cNvSpPr/>
          <p:nvPr/>
        </p:nvSpPr>
        <p:spPr>
          <a:xfrm>
            <a:off x="4185051" y="3180540"/>
            <a:ext cx="420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75BB8E-9C19-A54D-B96B-2C220C053429}"/>
              </a:ext>
            </a:extLst>
          </p:cNvPr>
          <p:cNvSpPr/>
          <p:nvPr/>
        </p:nvSpPr>
        <p:spPr>
          <a:xfrm>
            <a:off x="1815886" y="230301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BC25F6-CEED-E741-A7BF-F998EA036ECE}"/>
              </a:ext>
            </a:extLst>
          </p:cNvPr>
          <p:cNvSpPr/>
          <p:nvPr/>
        </p:nvSpPr>
        <p:spPr>
          <a:xfrm>
            <a:off x="4166312" y="3471161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CA5886-27C8-B540-9480-366B81749BCE}"/>
              </a:ext>
            </a:extLst>
          </p:cNvPr>
          <p:cNvSpPr/>
          <p:nvPr/>
        </p:nvSpPr>
        <p:spPr>
          <a:xfrm>
            <a:off x="873764" y="3485338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76A436-7ED6-4B4D-B1D4-0072EDD34B87}"/>
              </a:ext>
            </a:extLst>
          </p:cNvPr>
          <p:cNvSpPr/>
          <p:nvPr/>
        </p:nvSpPr>
        <p:spPr>
          <a:xfrm>
            <a:off x="1802341" y="346761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44B2D6-3F28-5242-9445-615FBAA973CE}"/>
              </a:ext>
            </a:extLst>
          </p:cNvPr>
          <p:cNvSpPr/>
          <p:nvPr/>
        </p:nvSpPr>
        <p:spPr>
          <a:xfrm>
            <a:off x="2996732" y="3471162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3E07E7-D83B-DF49-83F4-E1F4315453CA}"/>
              </a:ext>
            </a:extLst>
          </p:cNvPr>
          <p:cNvSpPr/>
          <p:nvPr/>
        </p:nvSpPr>
        <p:spPr>
          <a:xfrm>
            <a:off x="845412" y="4116203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AA15DE-D9CC-3145-B4AF-02CBE8099EEE}"/>
              </a:ext>
            </a:extLst>
          </p:cNvPr>
          <p:cNvSpPr/>
          <p:nvPr/>
        </p:nvSpPr>
        <p:spPr>
          <a:xfrm>
            <a:off x="4166313" y="408785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63ABD2-EDAF-DA40-AAB6-F3CE1E525B5A}"/>
              </a:ext>
            </a:extLst>
          </p:cNvPr>
          <p:cNvSpPr/>
          <p:nvPr/>
        </p:nvSpPr>
        <p:spPr>
          <a:xfrm>
            <a:off x="1809429" y="4102027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8E2A8A-5115-FE4C-9D84-EC5B5C548CBA}"/>
              </a:ext>
            </a:extLst>
          </p:cNvPr>
          <p:cNvSpPr/>
          <p:nvPr/>
        </p:nvSpPr>
        <p:spPr>
          <a:xfrm>
            <a:off x="2993187" y="4094939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30422C-DA93-CF45-A5A4-61FBB56FDB7F}"/>
              </a:ext>
            </a:extLst>
          </p:cNvPr>
          <p:cNvSpPr/>
          <p:nvPr/>
        </p:nvSpPr>
        <p:spPr>
          <a:xfrm>
            <a:off x="2525355" y="79884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33DD3-57EC-D541-BE62-D43508A09180}"/>
              </a:ext>
            </a:extLst>
          </p:cNvPr>
          <p:cNvSpPr/>
          <p:nvPr/>
        </p:nvSpPr>
        <p:spPr>
          <a:xfrm>
            <a:off x="2680668" y="201947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9AE2FC-E88C-824C-86FB-5D041C47DC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6886" y="2382012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F540A3-37D8-0848-99B2-B56472AFEE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91091" y="2672635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1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2243471" y="9569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Problems with D-statistic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0C8017A-D6B9-9B41-8A4C-B427941748B3}"/>
              </a:ext>
            </a:extLst>
          </p:cNvPr>
          <p:cNvSpPr txBox="1">
            <a:spLocks/>
          </p:cNvSpPr>
          <p:nvPr/>
        </p:nvSpPr>
        <p:spPr>
          <a:xfrm>
            <a:off x="4522383" y="1407041"/>
            <a:ext cx="4231758" cy="1293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D-statistic assumes evolution occurs parsimoniously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CAE8E-F323-8649-B960-FB7F78661308}"/>
              </a:ext>
            </a:extLst>
          </p:cNvPr>
          <p:cNvSpPr/>
          <p:nvPr/>
        </p:nvSpPr>
        <p:spPr>
          <a:xfrm>
            <a:off x="5016264" y="4137469"/>
            <a:ext cx="2388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False positive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F4F577-FB42-934B-88D3-B6D85F6DBA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9634" y="1270331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5F74D-73D4-6149-9012-78BF2DB8E2B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35884" y="254494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29ED43-7F4B-E84B-99BC-EF8BF653C92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2537" y="194002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C1FA0E-4355-CB45-9718-E91C8220E6C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95771" y="1260416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DA85729-BBD9-0F4E-8A7A-E4DB37B98B5A}"/>
              </a:ext>
            </a:extLst>
          </p:cNvPr>
          <p:cNvSpPr/>
          <p:nvPr/>
        </p:nvSpPr>
        <p:spPr>
          <a:xfrm>
            <a:off x="878324" y="313800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778F40-0E71-5643-A78D-4B4AD60DB822}"/>
              </a:ext>
            </a:extLst>
          </p:cNvPr>
          <p:cNvSpPr/>
          <p:nvPr/>
        </p:nvSpPr>
        <p:spPr>
          <a:xfrm>
            <a:off x="1764371" y="3141554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61DD1-8F73-4A47-B5B0-8E94087BE182}"/>
              </a:ext>
            </a:extLst>
          </p:cNvPr>
          <p:cNvSpPr/>
          <p:nvPr/>
        </p:nvSpPr>
        <p:spPr>
          <a:xfrm>
            <a:off x="2926864" y="3166363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909162-721F-B446-9FCF-C5AECA045791}"/>
              </a:ext>
            </a:extLst>
          </p:cNvPr>
          <p:cNvSpPr/>
          <p:nvPr/>
        </p:nvSpPr>
        <p:spPr>
          <a:xfrm>
            <a:off x="4185051" y="3180540"/>
            <a:ext cx="420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BC25F6-CEED-E741-A7BF-F998EA036ECE}"/>
              </a:ext>
            </a:extLst>
          </p:cNvPr>
          <p:cNvSpPr/>
          <p:nvPr/>
        </p:nvSpPr>
        <p:spPr>
          <a:xfrm>
            <a:off x="4166312" y="3471161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CA5886-27C8-B540-9480-366B81749BCE}"/>
              </a:ext>
            </a:extLst>
          </p:cNvPr>
          <p:cNvSpPr/>
          <p:nvPr/>
        </p:nvSpPr>
        <p:spPr>
          <a:xfrm>
            <a:off x="873764" y="3485338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76A436-7ED6-4B4D-B1D4-0072EDD34B87}"/>
              </a:ext>
            </a:extLst>
          </p:cNvPr>
          <p:cNvSpPr/>
          <p:nvPr/>
        </p:nvSpPr>
        <p:spPr>
          <a:xfrm>
            <a:off x="1802341" y="346761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44B2D6-3F28-5242-9445-615FBAA973CE}"/>
              </a:ext>
            </a:extLst>
          </p:cNvPr>
          <p:cNvSpPr/>
          <p:nvPr/>
        </p:nvSpPr>
        <p:spPr>
          <a:xfrm>
            <a:off x="2996732" y="3471162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3E07E7-D83B-DF49-83F4-E1F4315453CA}"/>
              </a:ext>
            </a:extLst>
          </p:cNvPr>
          <p:cNvSpPr/>
          <p:nvPr/>
        </p:nvSpPr>
        <p:spPr>
          <a:xfrm>
            <a:off x="845412" y="4116203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AA15DE-D9CC-3145-B4AF-02CBE8099EEE}"/>
              </a:ext>
            </a:extLst>
          </p:cNvPr>
          <p:cNvSpPr/>
          <p:nvPr/>
        </p:nvSpPr>
        <p:spPr>
          <a:xfrm>
            <a:off x="4166313" y="408785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63ABD2-EDAF-DA40-AAB6-F3CE1E525B5A}"/>
              </a:ext>
            </a:extLst>
          </p:cNvPr>
          <p:cNvSpPr/>
          <p:nvPr/>
        </p:nvSpPr>
        <p:spPr>
          <a:xfrm>
            <a:off x="1809429" y="4102027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8E2A8A-5115-FE4C-9D84-EC5B5C548CBA}"/>
              </a:ext>
            </a:extLst>
          </p:cNvPr>
          <p:cNvSpPr/>
          <p:nvPr/>
        </p:nvSpPr>
        <p:spPr>
          <a:xfrm>
            <a:off x="2993187" y="4094939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30422C-DA93-CF45-A5A4-61FBB56FDB7F}"/>
              </a:ext>
            </a:extLst>
          </p:cNvPr>
          <p:cNvSpPr/>
          <p:nvPr/>
        </p:nvSpPr>
        <p:spPr>
          <a:xfrm>
            <a:off x="2525355" y="79884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33DD3-57EC-D541-BE62-D43508A09180}"/>
              </a:ext>
            </a:extLst>
          </p:cNvPr>
          <p:cNvSpPr/>
          <p:nvPr/>
        </p:nvSpPr>
        <p:spPr>
          <a:xfrm>
            <a:off x="3350519" y="139215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9AE2FC-E88C-824C-86FB-5D041C47DC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2309" y="1754691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55DF1C-B174-244A-B219-28554AF5152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12626" y="2662002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3E0832D-71A0-314F-A369-C90A2B1054FD}"/>
              </a:ext>
            </a:extLst>
          </p:cNvPr>
          <p:cNvSpPr/>
          <p:nvPr/>
        </p:nvSpPr>
        <p:spPr>
          <a:xfrm>
            <a:off x="646304" y="224985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3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2243471" y="9569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Problems with D-statistic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96EE5C-96A3-2D45-B2D7-09CE844692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9634" y="1270331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EE722E-E84B-9E40-AB2C-3D74F9F761D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35884" y="254494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60DA57-ECA9-0346-AEBC-AEF0513E12E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2537" y="194002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1EFF12-9017-E74F-B10E-B436487E041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95771" y="1260416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D9C2143-C770-4541-A80E-306A4787A3B8}"/>
              </a:ext>
            </a:extLst>
          </p:cNvPr>
          <p:cNvSpPr/>
          <p:nvPr/>
        </p:nvSpPr>
        <p:spPr>
          <a:xfrm>
            <a:off x="878324" y="313800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680AB8-921D-5148-9F1F-61D771CE7116}"/>
              </a:ext>
            </a:extLst>
          </p:cNvPr>
          <p:cNvSpPr/>
          <p:nvPr/>
        </p:nvSpPr>
        <p:spPr>
          <a:xfrm>
            <a:off x="1764371" y="3141554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CD4DE6-9189-1943-93E0-3057EFE59884}"/>
              </a:ext>
            </a:extLst>
          </p:cNvPr>
          <p:cNvSpPr/>
          <p:nvPr/>
        </p:nvSpPr>
        <p:spPr>
          <a:xfrm>
            <a:off x="2926864" y="3166363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DA8B1-87CC-2847-96B9-D353C8695E72}"/>
              </a:ext>
            </a:extLst>
          </p:cNvPr>
          <p:cNvSpPr/>
          <p:nvPr/>
        </p:nvSpPr>
        <p:spPr>
          <a:xfrm>
            <a:off x="4185051" y="3180540"/>
            <a:ext cx="420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O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0C8017A-D6B9-9B41-8A4C-B427941748B3}"/>
              </a:ext>
            </a:extLst>
          </p:cNvPr>
          <p:cNvSpPr txBox="1">
            <a:spLocks/>
          </p:cNvSpPr>
          <p:nvPr/>
        </p:nvSpPr>
        <p:spPr>
          <a:xfrm>
            <a:off x="4798829" y="166222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Rate heterogeneity can cause excess ABBA or BABA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05419-7FCF-A841-8AA5-C201A773E128}"/>
              </a:ext>
            </a:extLst>
          </p:cNvPr>
          <p:cNvSpPr/>
          <p:nvPr/>
        </p:nvSpPr>
        <p:spPr>
          <a:xfrm>
            <a:off x="2525355" y="79884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en-US" sz="2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FEC17-8090-3D44-94CA-77270D3C91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0189" y="1545584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5DC43-97E0-B64A-9C4A-73E9A67948A7}"/>
              </a:ext>
            </a:extLst>
          </p:cNvPr>
          <p:cNvSpPr/>
          <p:nvPr/>
        </p:nvSpPr>
        <p:spPr>
          <a:xfrm>
            <a:off x="1571337" y="119722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B374A-D27D-EB4F-A8AF-35567C68E572}"/>
              </a:ext>
            </a:extLst>
          </p:cNvPr>
          <p:cNvSpPr/>
          <p:nvPr/>
        </p:nvSpPr>
        <p:spPr>
          <a:xfrm>
            <a:off x="4166312" y="3471161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B40913-FE8F-AA46-BF80-FB723A7D8638}"/>
              </a:ext>
            </a:extLst>
          </p:cNvPr>
          <p:cNvSpPr/>
          <p:nvPr/>
        </p:nvSpPr>
        <p:spPr>
          <a:xfrm>
            <a:off x="873764" y="3485338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616A48-8378-6643-9478-8D914884E195}"/>
              </a:ext>
            </a:extLst>
          </p:cNvPr>
          <p:cNvSpPr/>
          <p:nvPr/>
        </p:nvSpPr>
        <p:spPr>
          <a:xfrm>
            <a:off x="1802341" y="346761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9A6C4-B98B-804B-B496-76C9E30A98BA}"/>
              </a:ext>
            </a:extLst>
          </p:cNvPr>
          <p:cNvSpPr/>
          <p:nvPr/>
        </p:nvSpPr>
        <p:spPr>
          <a:xfrm>
            <a:off x="2996732" y="3471162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AB65CD-28AC-9B4F-9AC5-B175AB9B4098}"/>
              </a:ext>
            </a:extLst>
          </p:cNvPr>
          <p:cNvSpPr/>
          <p:nvPr/>
        </p:nvSpPr>
        <p:spPr>
          <a:xfrm>
            <a:off x="845412" y="410557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4032E4-4A28-464E-A0B6-D3435E71EF58}"/>
              </a:ext>
            </a:extLst>
          </p:cNvPr>
          <p:cNvSpPr/>
          <p:nvPr/>
        </p:nvSpPr>
        <p:spPr>
          <a:xfrm>
            <a:off x="4166313" y="408785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0607C5-7E8D-614B-B820-DD044967F304}"/>
              </a:ext>
            </a:extLst>
          </p:cNvPr>
          <p:cNvSpPr/>
          <p:nvPr/>
        </p:nvSpPr>
        <p:spPr>
          <a:xfrm>
            <a:off x="1809429" y="4102027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5E7E00-A184-D843-9373-2D3C04C5928C}"/>
              </a:ext>
            </a:extLst>
          </p:cNvPr>
          <p:cNvSpPr/>
          <p:nvPr/>
        </p:nvSpPr>
        <p:spPr>
          <a:xfrm>
            <a:off x="2993187" y="4094939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B09780-67B8-5F4B-8003-B3428B5C2B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91362" y="2736429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82DE32A-7B58-E74B-8D9A-729F92D49102}"/>
              </a:ext>
            </a:extLst>
          </p:cNvPr>
          <p:cNvSpPr/>
          <p:nvPr/>
        </p:nvSpPr>
        <p:spPr>
          <a:xfrm>
            <a:off x="5016264" y="4137469"/>
            <a:ext cx="2388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False positive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4F9352-D7B1-4A47-B1B4-19E9B2777E7E}"/>
              </a:ext>
            </a:extLst>
          </p:cNvPr>
          <p:cNvSpPr/>
          <p:nvPr/>
        </p:nvSpPr>
        <p:spPr>
          <a:xfrm>
            <a:off x="458462" y="244478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73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18A41B1-C04E-AB48-88FD-1E6B35185824}"/>
              </a:ext>
            </a:extLst>
          </p:cNvPr>
          <p:cNvSpPr txBox="1">
            <a:spLocks/>
          </p:cNvSpPr>
          <p:nvPr/>
        </p:nvSpPr>
        <p:spPr>
          <a:xfrm>
            <a:off x="2243471" y="9569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Problems with D-statistic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96EE5C-96A3-2D45-B2D7-09CE844692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59634" y="1270331"/>
            <a:ext cx="1588584" cy="1792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EE722E-E84B-9E40-AB2C-3D74F9F761D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35884" y="2544945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60DA57-ECA9-0346-AEBC-AEF0513E12E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62537" y="194002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1EFF12-9017-E74F-B10E-B436487E041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95771" y="1260416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D9C2143-C770-4541-A80E-306A4787A3B8}"/>
              </a:ext>
            </a:extLst>
          </p:cNvPr>
          <p:cNvSpPr/>
          <p:nvPr/>
        </p:nvSpPr>
        <p:spPr>
          <a:xfrm>
            <a:off x="878324" y="313800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680AB8-921D-5148-9F1F-61D771CE7116}"/>
              </a:ext>
            </a:extLst>
          </p:cNvPr>
          <p:cNvSpPr/>
          <p:nvPr/>
        </p:nvSpPr>
        <p:spPr>
          <a:xfrm>
            <a:off x="1764371" y="3141554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CD4DE6-9189-1943-93E0-3057EFE59884}"/>
              </a:ext>
            </a:extLst>
          </p:cNvPr>
          <p:cNvSpPr/>
          <p:nvPr/>
        </p:nvSpPr>
        <p:spPr>
          <a:xfrm>
            <a:off x="2926864" y="3166363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DA8B1-87CC-2847-96B9-D353C8695E72}"/>
              </a:ext>
            </a:extLst>
          </p:cNvPr>
          <p:cNvSpPr/>
          <p:nvPr/>
        </p:nvSpPr>
        <p:spPr>
          <a:xfrm>
            <a:off x="4185051" y="3180540"/>
            <a:ext cx="420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O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0C8017A-D6B9-9B41-8A4C-B427941748B3}"/>
              </a:ext>
            </a:extLst>
          </p:cNvPr>
          <p:cNvSpPr txBox="1">
            <a:spLocks/>
          </p:cNvSpPr>
          <p:nvPr/>
        </p:nvSpPr>
        <p:spPr>
          <a:xfrm>
            <a:off x="4798829" y="1662223"/>
            <a:ext cx="4231758" cy="80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Assumes no mutation after introgression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05419-7FCF-A841-8AA5-C201A773E128}"/>
              </a:ext>
            </a:extLst>
          </p:cNvPr>
          <p:cNvSpPr/>
          <p:nvPr/>
        </p:nvSpPr>
        <p:spPr>
          <a:xfrm>
            <a:off x="2525355" y="79884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5DC43-97E0-B64A-9C4A-73E9A67948A7}"/>
              </a:ext>
            </a:extLst>
          </p:cNvPr>
          <p:cNvSpPr/>
          <p:nvPr/>
        </p:nvSpPr>
        <p:spPr>
          <a:xfrm>
            <a:off x="1124770" y="172885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1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DA715D-E351-7340-B8EF-878904181C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47798" y="2091388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B374A-D27D-EB4F-A8AF-35567C68E572}"/>
              </a:ext>
            </a:extLst>
          </p:cNvPr>
          <p:cNvSpPr/>
          <p:nvPr/>
        </p:nvSpPr>
        <p:spPr>
          <a:xfrm>
            <a:off x="4166312" y="3471161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B40913-FE8F-AA46-BF80-FB723A7D8638}"/>
              </a:ext>
            </a:extLst>
          </p:cNvPr>
          <p:cNvSpPr/>
          <p:nvPr/>
        </p:nvSpPr>
        <p:spPr>
          <a:xfrm>
            <a:off x="873764" y="3485338"/>
            <a:ext cx="431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616A48-8378-6643-9478-8D914884E195}"/>
              </a:ext>
            </a:extLst>
          </p:cNvPr>
          <p:cNvSpPr/>
          <p:nvPr/>
        </p:nvSpPr>
        <p:spPr>
          <a:xfrm>
            <a:off x="1802341" y="346761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sz="3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9A6C4-B98B-804B-B496-76C9E30A98BA}"/>
              </a:ext>
            </a:extLst>
          </p:cNvPr>
          <p:cNvSpPr/>
          <p:nvPr/>
        </p:nvSpPr>
        <p:spPr>
          <a:xfrm>
            <a:off x="2996732" y="3471162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  <a:endParaRPr lang="en-US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AB65CD-28AC-9B4F-9AC5-B175AB9B4098}"/>
              </a:ext>
            </a:extLst>
          </p:cNvPr>
          <p:cNvSpPr/>
          <p:nvPr/>
        </p:nvSpPr>
        <p:spPr>
          <a:xfrm>
            <a:off x="845412" y="410557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4032E4-4A28-464E-A0B6-D3435E71EF58}"/>
              </a:ext>
            </a:extLst>
          </p:cNvPr>
          <p:cNvSpPr/>
          <p:nvPr/>
        </p:nvSpPr>
        <p:spPr>
          <a:xfrm>
            <a:off x="4166313" y="4087850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0607C5-7E8D-614B-B820-DD044967F304}"/>
              </a:ext>
            </a:extLst>
          </p:cNvPr>
          <p:cNvSpPr/>
          <p:nvPr/>
        </p:nvSpPr>
        <p:spPr>
          <a:xfrm>
            <a:off x="1809429" y="4102027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2DE32A-7B58-E74B-8D9A-729F92D49102}"/>
              </a:ext>
            </a:extLst>
          </p:cNvPr>
          <p:cNvSpPr/>
          <p:nvPr/>
        </p:nvSpPr>
        <p:spPr>
          <a:xfrm>
            <a:off x="5016264" y="4137469"/>
            <a:ext cx="2501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False negative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9B75C1-5B9B-4244-973D-2D8D5766CEE1}"/>
              </a:ext>
            </a:extLst>
          </p:cNvPr>
          <p:cNvCxnSpPr>
            <a:cxnSpLocks/>
          </p:cNvCxnSpPr>
          <p:nvPr/>
        </p:nvCxnSpPr>
        <p:spPr>
          <a:xfrm>
            <a:off x="1722476" y="2615609"/>
            <a:ext cx="1031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1EEDBC-69B0-0E47-B2B9-A2C3E4F6C8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93332" y="2637193"/>
            <a:ext cx="297951" cy="2671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5EC5-F6E9-D641-86B2-C08FD7E93C2C}"/>
              </a:ext>
            </a:extLst>
          </p:cNvPr>
          <p:cNvSpPr/>
          <p:nvPr/>
        </p:nvSpPr>
        <p:spPr>
          <a:xfrm>
            <a:off x="2861421" y="22533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7CC860-F2AC-6347-A932-EDD971EF73F0}"/>
              </a:ext>
            </a:extLst>
          </p:cNvPr>
          <p:cNvSpPr/>
          <p:nvPr/>
        </p:nvSpPr>
        <p:spPr>
          <a:xfrm>
            <a:off x="2957746" y="4080761"/>
            <a:ext cx="46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432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466752" y="1765005"/>
            <a:ext cx="6581315" cy="468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Using SNP site-pattern discordance to test for introgression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Classifying hybrids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Using patterns of SNP frequency across hybrid genomes to infer patterns of RI, selection, adaptive introgression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317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86892" y="1533335"/>
            <a:ext cx="5086702" cy="4486767"/>
            <a:chOff x="2866575" y="-117313"/>
            <a:chExt cx="7767693" cy="7218385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286" y="53473"/>
              <a:ext cx="7357982" cy="6751054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354882" y="5586607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0118942" y="5584309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9670093" y="454673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8853813" y="328745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866477" y="3279896"/>
              <a:ext cx="78777" cy="1491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28495" y="6395474"/>
              <a:ext cx="3141810" cy="7055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Hybrid 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16521" y="2732741"/>
              <a:ext cx="6369847" cy="6697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Interspecific Heterozygosity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0456D5A-9B10-934C-B819-08AFC0FD2312}"/>
              </a:ext>
            </a:extLst>
          </p:cNvPr>
          <p:cNvSpPr txBox="1">
            <a:spLocks/>
          </p:cNvSpPr>
          <p:nvPr/>
        </p:nvSpPr>
        <p:spPr>
          <a:xfrm>
            <a:off x="510363" y="386313"/>
            <a:ext cx="8218967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/>
              <a:t>Hybrid index </a:t>
            </a:r>
            <a:r>
              <a:rPr lang="en-US" sz="2800" dirty="0"/>
              <a:t>= Proportion of genome assigned to P2</a:t>
            </a:r>
          </a:p>
        </p:txBody>
      </p:sp>
    </p:spTree>
    <p:extLst>
      <p:ext uri="{BB962C8B-B14F-4D97-AF65-F5344CB8AC3E}">
        <p14:creationId xmlns:p14="http://schemas.microsoft.com/office/powerpoint/2010/main" val="180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86892" y="1533335"/>
            <a:ext cx="5097988" cy="4486767"/>
            <a:chOff x="2866575" y="-117313"/>
            <a:chExt cx="7784927" cy="7218385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286" y="53473"/>
              <a:ext cx="7357982" cy="6751054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354882" y="5586607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0118942" y="5584309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9670093" y="454673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8853813" y="328745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866477" y="3279896"/>
              <a:ext cx="78777" cy="1491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876493" y="523977"/>
              <a:ext cx="844147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F1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5382" y="5104783"/>
              <a:ext cx="1342314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P1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73217" y="5104783"/>
              <a:ext cx="1378285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P2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06434" y="337879"/>
              <a:ext cx="1177447" cy="1152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127090" y="4938654"/>
              <a:ext cx="1177447" cy="115206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93295" y="4949360"/>
              <a:ext cx="1177447" cy="115206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28495" y="6395474"/>
              <a:ext cx="3141810" cy="7055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Hybrid 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16521" y="2732741"/>
              <a:ext cx="6369847" cy="6697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Interspecific Heterozygosity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9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86892" y="1537067"/>
            <a:ext cx="5086702" cy="4486767"/>
            <a:chOff x="2866575" y="-117313"/>
            <a:chExt cx="7767693" cy="7218385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286" y="53473"/>
              <a:ext cx="7357982" cy="6751054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354882" y="5586607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0118942" y="5584309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9670093" y="454673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8853813" y="3287456"/>
              <a:ext cx="91440" cy="914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866477" y="3279896"/>
              <a:ext cx="78777" cy="1491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876493" y="3612005"/>
              <a:ext cx="1161169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F2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5905" y="2553304"/>
              <a:ext cx="889509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B0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64905" y="2553304"/>
              <a:ext cx="993946" cy="8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B1</a:t>
              </a:r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5647256" y="2352700"/>
              <a:ext cx="3295804" cy="33502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/>
          </p:nvSpPr>
          <p:spPr>
            <a:xfrm rot="1740000">
              <a:off x="5474744" y="1158186"/>
              <a:ext cx="187125" cy="4773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/>
          </p:nvSpPr>
          <p:spPr>
            <a:xfrm rot="19860000">
              <a:off x="8923592" y="1156127"/>
              <a:ext cx="187125" cy="4773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28495" y="6395474"/>
              <a:ext cx="3141810" cy="7055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Hybrid 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16521" y="2732741"/>
              <a:ext cx="6369847" cy="6697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250" dirty="0"/>
                <a:t>Interspecific Heterozygosity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435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666699" y="978195"/>
            <a:ext cx="8158086" cy="2977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R packages </a:t>
            </a:r>
            <a:r>
              <a:rPr lang="en-US" sz="2400" dirty="0" err="1"/>
              <a:t>Introgress</a:t>
            </a:r>
            <a:r>
              <a:rPr lang="en-US" sz="2400" dirty="0"/>
              <a:t> and </a:t>
            </a:r>
            <a:r>
              <a:rPr lang="en-US" sz="2400" dirty="0" err="1"/>
              <a:t>Hiest</a:t>
            </a:r>
            <a:r>
              <a:rPr lang="en-US" sz="2400" dirty="0"/>
              <a:t>: Likelihood estimation of hybrid index and interspecific heterozygosity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NewHybrids</a:t>
            </a:r>
            <a:r>
              <a:rPr lang="en-US" sz="2400" dirty="0"/>
              <a:t>: Model-based assignment test, sort of like Structure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A53544-869E-DB4B-A986-747FDC3CE4C0}"/>
              </a:ext>
            </a:extLst>
          </p:cNvPr>
          <p:cNvSpPr txBox="1">
            <a:spLocks/>
          </p:cNvSpPr>
          <p:nvPr/>
        </p:nvSpPr>
        <p:spPr>
          <a:xfrm>
            <a:off x="510363" y="386313"/>
            <a:ext cx="8218967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08DB1-F653-BB4F-B5BE-7AA5BDB9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41" y="3261389"/>
            <a:ext cx="4343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691116" y="1095153"/>
            <a:ext cx="8356951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Using SNP site-pattern discordance to test for introgression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Classifying hybrids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Signals of RI, adaptive introgression,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832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718786" y="1640975"/>
            <a:ext cx="8158086" cy="349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Hybridization</a:t>
            </a:r>
            <a:r>
              <a:rPr lang="en-US" sz="3200" dirty="0"/>
              <a:t> = Interbreeding of individuals from two distinct gene pools </a:t>
            </a:r>
            <a:endParaRPr lang="en-US" sz="32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u="sng" dirty="0"/>
              <a:t>Introgression</a:t>
            </a:r>
            <a:r>
              <a:rPr lang="en-US" sz="3200" dirty="0"/>
              <a:t> = Exchange of alleles (via hybridization and backcrossing) from one distinct entity to the gene pool of another</a:t>
            </a:r>
          </a:p>
          <a:p>
            <a:endParaRPr lang="en-US" sz="3200" dirty="0"/>
          </a:p>
          <a:p>
            <a:r>
              <a:rPr lang="en-US" sz="3200" dirty="0"/>
              <a:t>i.e. gene flow between species/ divergent populations</a:t>
            </a:r>
          </a:p>
        </p:txBody>
      </p:sp>
    </p:spTree>
    <p:extLst>
      <p:ext uri="{BB962C8B-B14F-4D97-AF65-F5344CB8AC3E}">
        <p14:creationId xmlns:p14="http://schemas.microsoft.com/office/powerpoint/2010/main" val="3926525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1435397" y="226824"/>
            <a:ext cx="6496492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Cline theory – Selection/migration balance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D0E65-469C-4A48-8A94-5F4A10F1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087792"/>
            <a:ext cx="7506586" cy="50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0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1435397" y="226824"/>
            <a:ext cx="6496492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Cline width: Dispersal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A0DA7-DB19-C144-A895-720CDA4B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1114929"/>
            <a:ext cx="6815470" cy="52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1435397" y="226824"/>
            <a:ext cx="6496492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Cline width: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02660-3F25-C740-9882-4026F77A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95" y="1170401"/>
            <a:ext cx="7040055" cy="54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C503D4E-E7DA-9A49-8415-E9B69F41BB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2961" y="588331"/>
                <a:ext cx="5220584" cy="78326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Cline width proportional to: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C503D4E-E7DA-9A49-8415-E9B69F41B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1" y="588331"/>
                <a:ext cx="5220584" cy="783268"/>
              </a:xfrm>
              <a:prstGeom prst="rect">
                <a:avLst/>
              </a:prstGeom>
              <a:blipFill>
                <a:blip r:embed="rId2"/>
                <a:stretch>
                  <a:fillRect l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7541F0-E993-4541-84B8-BC4E6A8D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44" y="1595523"/>
            <a:ext cx="7581014" cy="1947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DC4C9-70AF-3C4A-9212-6922DD82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324" y="3843669"/>
            <a:ext cx="1579525" cy="23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9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765544" y="343783"/>
            <a:ext cx="7899991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Multi-locus clines in a hybrid zone: Cline coincidence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0B506-E50E-E24F-B420-C1CDA89D7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77" y="1360689"/>
            <a:ext cx="6606818" cy="52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4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2137145" y="248090"/>
            <a:ext cx="4986670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Selection against heterozygotes?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CDE6F-2901-5C41-9E58-92D75FA8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61" y="1246314"/>
            <a:ext cx="6123824" cy="5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03D4E-E7DA-9A49-8415-E9B69F41BB50}"/>
              </a:ext>
            </a:extLst>
          </p:cNvPr>
          <p:cNvSpPr txBox="1">
            <a:spLocks/>
          </p:cNvSpPr>
          <p:nvPr/>
        </p:nvSpPr>
        <p:spPr>
          <a:xfrm>
            <a:off x="2764466" y="216192"/>
            <a:ext cx="3668232" cy="783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Adaptive introgression?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5D5E3-C64C-D543-BFEE-869267BA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51" y="1148317"/>
            <a:ext cx="6263912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6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60548" y="206061"/>
            <a:ext cx="7886700" cy="6977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Genomic clines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460" y="1771651"/>
            <a:ext cx="3351178" cy="38203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1038" y="1991008"/>
            <a:ext cx="477212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1" indent="-257175">
              <a:spcAft>
                <a:spcPts val="450"/>
              </a:spcAft>
              <a:buClr>
                <a:srgbClr val="000000"/>
              </a:buClr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X-axis: “Hybrid index” </a:t>
            </a:r>
          </a:p>
          <a:p>
            <a:pPr marL="257175" lvl="1" indent="-257175"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1.0 = Pure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P2</a:t>
            </a:r>
          </a:p>
          <a:p>
            <a:pPr marL="257175" lvl="1" indent="-257175"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0.0 = Pure </a:t>
            </a:r>
            <a:r>
              <a:rPr lang="en-US" sz="24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P1</a:t>
            </a:r>
          </a:p>
          <a:p>
            <a:pPr marL="257175" lvl="1" indent="-257175">
              <a:spcAft>
                <a:spcPts val="450"/>
              </a:spcAft>
              <a:buClr>
                <a:srgbClr val="000000"/>
              </a:buClr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Y-axis: “per locus genotype”</a:t>
            </a:r>
          </a:p>
          <a:p>
            <a:pPr marL="257175" lvl="1" indent="-257175"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All 1.0 = All hybrids have </a:t>
            </a:r>
            <a:r>
              <a:rPr lang="en-US" sz="24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P1 allele </a:t>
            </a:r>
          </a:p>
          <a:p>
            <a:pPr marL="257175" lvl="1" indent="-257175">
              <a:spcAft>
                <a:spcPts val="45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All 0.0 = All hybrids have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 pitchFamily="34" charset="0"/>
              </a:rPr>
              <a:t>P2 allele</a:t>
            </a:r>
          </a:p>
          <a:p>
            <a:pPr marL="603585" lvl="1" indent="-257175">
              <a:buClr>
                <a:srgbClr val="000000"/>
              </a:buClr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CE041-A4DA-6C4A-9F44-FC28A427D6C6}"/>
              </a:ext>
            </a:extLst>
          </p:cNvPr>
          <p:cNvSpPr txBox="1"/>
          <p:nvPr/>
        </p:nvSpPr>
        <p:spPr>
          <a:xfrm rot="16200000">
            <a:off x="3548220" y="3061655"/>
            <a:ext cx="351457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Genotype Frequency</a:t>
            </a:r>
          </a:p>
        </p:txBody>
      </p:sp>
    </p:spTree>
    <p:extLst>
      <p:ext uri="{BB962C8B-B14F-4D97-AF65-F5344CB8AC3E}">
        <p14:creationId xmlns:p14="http://schemas.microsoft.com/office/powerpoint/2010/main" val="4070545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72" y="2776680"/>
            <a:ext cx="2054731" cy="1795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412" y="1700614"/>
            <a:ext cx="2099602" cy="1798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712" y="1756936"/>
            <a:ext cx="2033839" cy="1741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5099293" y="2428455"/>
            <a:ext cx="152794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Genotype Frequency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872" y="3844531"/>
            <a:ext cx="2092717" cy="1836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844" y="3873585"/>
            <a:ext cx="2207456" cy="18523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2747949" y="2415093"/>
            <a:ext cx="152794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Genotype Frequency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8696" y="3488293"/>
            <a:ext cx="152794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Genotype Frequency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772811" y="4461729"/>
            <a:ext cx="153117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Genotype Frequency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287878" y="4402682"/>
            <a:ext cx="145788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Genotype Frequency</a:t>
            </a:r>
          </a:p>
        </p:txBody>
      </p:sp>
    </p:spTree>
    <p:extLst>
      <p:ext uri="{BB962C8B-B14F-4D97-AF65-F5344CB8AC3E}">
        <p14:creationId xmlns:p14="http://schemas.microsoft.com/office/powerpoint/2010/main" val="417781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B9C22-54B8-0A47-98BF-04480259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169" y="864227"/>
            <a:ext cx="5059789" cy="5039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898675-A537-7643-8C53-C78AF726F7B7}"/>
              </a:ext>
            </a:extLst>
          </p:cNvPr>
          <p:cNvSpPr txBox="1"/>
          <p:nvPr/>
        </p:nvSpPr>
        <p:spPr>
          <a:xfrm rot="16200000">
            <a:off x="390350" y="2487497"/>
            <a:ext cx="351457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Genotype Frequency</a:t>
            </a:r>
          </a:p>
        </p:txBody>
      </p:sp>
    </p:spTree>
    <p:extLst>
      <p:ext uri="{BB962C8B-B14F-4D97-AF65-F5344CB8AC3E}">
        <p14:creationId xmlns:p14="http://schemas.microsoft.com/office/powerpoint/2010/main" val="409058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2DFC2-489C-3C44-B3C4-BE930342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04" y="1929187"/>
            <a:ext cx="3263900" cy="392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EC7C9-3218-9D47-8A06-47CA7EDE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165" y="1869897"/>
            <a:ext cx="3934309" cy="4030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CCCF49-DB0D-774B-93A3-534C17EEE48F}"/>
              </a:ext>
            </a:extLst>
          </p:cNvPr>
          <p:cNvSpPr txBox="1">
            <a:spLocks/>
          </p:cNvSpPr>
          <p:nvPr/>
        </p:nvSpPr>
        <p:spPr>
          <a:xfrm>
            <a:off x="759883" y="521092"/>
            <a:ext cx="8158086" cy="835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Classically considered to result in intermediate morphology… Likely most apparent in F1 gen</a:t>
            </a:r>
          </a:p>
        </p:txBody>
      </p:sp>
    </p:spTree>
    <p:extLst>
      <p:ext uri="{BB962C8B-B14F-4D97-AF65-F5344CB8AC3E}">
        <p14:creationId xmlns:p14="http://schemas.microsoft.com/office/powerpoint/2010/main" val="298947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CCCF49-DB0D-774B-93A3-534C17EEE48F}"/>
              </a:ext>
            </a:extLst>
          </p:cNvPr>
          <p:cNvSpPr txBox="1">
            <a:spLocks/>
          </p:cNvSpPr>
          <p:nvPr/>
        </p:nvSpPr>
        <p:spPr>
          <a:xfrm>
            <a:off x="482886" y="315609"/>
            <a:ext cx="8537824" cy="1276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Most genetic approaches use ‘genealogical conflict’ as evidence for </a:t>
            </a:r>
            <a:r>
              <a:rPr lang="en-US" sz="3200" dirty="0" err="1"/>
              <a:t>introgressive</a:t>
            </a:r>
            <a:r>
              <a:rPr lang="en-US" sz="3200" dirty="0"/>
              <a:t> hybridization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93B64-FBA9-F549-9305-A46AB43F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" y="1779193"/>
            <a:ext cx="8876872" cy="2544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1708B-9697-3E4B-93EC-49AF84D5A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87" y="4850733"/>
            <a:ext cx="2547904" cy="1098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EE1B35-017A-E64D-85FF-A93FF1F869C5}"/>
              </a:ext>
            </a:extLst>
          </p:cNvPr>
          <p:cNvSpPr/>
          <p:nvPr/>
        </p:nvSpPr>
        <p:spPr>
          <a:xfrm>
            <a:off x="2764616" y="4928805"/>
            <a:ext cx="481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2F6E4-96A5-2841-9485-D246642BB83F}"/>
              </a:ext>
            </a:extLst>
          </p:cNvPr>
          <p:cNvSpPr/>
          <p:nvPr/>
        </p:nvSpPr>
        <p:spPr>
          <a:xfrm>
            <a:off x="5716483" y="4979604"/>
            <a:ext cx="481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49953-E725-554B-A6B5-810007181777}"/>
              </a:ext>
            </a:extLst>
          </p:cNvPr>
          <p:cNvSpPr/>
          <p:nvPr/>
        </p:nvSpPr>
        <p:spPr>
          <a:xfrm>
            <a:off x="975278" y="4437073"/>
            <a:ext cx="1295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robusta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DBF05-DEDE-1B40-85A9-E783DF592E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631" y="4858492"/>
            <a:ext cx="2406899" cy="11005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87064D-E574-124F-95D5-39F258CFC9D0}"/>
              </a:ext>
            </a:extLst>
          </p:cNvPr>
          <p:cNvSpPr/>
          <p:nvPr/>
        </p:nvSpPr>
        <p:spPr>
          <a:xfrm>
            <a:off x="4056555" y="4447474"/>
            <a:ext cx="108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elegans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8F9239-75E9-4746-8A7D-31F1A81B7B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1526" y="4880894"/>
            <a:ext cx="2822867" cy="1088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0EA02E-F484-604F-A05A-1DAF7874FD48}"/>
              </a:ext>
            </a:extLst>
          </p:cNvPr>
          <p:cNvSpPr/>
          <p:nvPr/>
        </p:nvSpPr>
        <p:spPr>
          <a:xfrm>
            <a:off x="7125701" y="4469454"/>
            <a:ext cx="1453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seminuda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455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CCCF49-DB0D-774B-93A3-534C17EEE48F}"/>
              </a:ext>
            </a:extLst>
          </p:cNvPr>
          <p:cNvSpPr txBox="1">
            <a:spLocks/>
          </p:cNvSpPr>
          <p:nvPr/>
        </p:nvSpPr>
        <p:spPr>
          <a:xfrm>
            <a:off x="482886" y="315609"/>
            <a:ext cx="8537824" cy="1276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But gene-tree discordance can also result from </a:t>
            </a:r>
            <a:r>
              <a:rPr lang="en-US" sz="3200" u="sng" dirty="0"/>
              <a:t>stochastic allele sorting during discordance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82D03D-9454-5C45-83C6-52005EBB4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17" y="2372951"/>
            <a:ext cx="8630293" cy="3143361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BB89BCB1-B054-B84F-A018-2F1E8798D294}"/>
              </a:ext>
            </a:extLst>
          </p:cNvPr>
          <p:cNvSpPr/>
          <p:nvPr/>
        </p:nvSpPr>
        <p:spPr>
          <a:xfrm>
            <a:off x="7239405" y="2726646"/>
            <a:ext cx="855617" cy="2370909"/>
          </a:xfrm>
          <a:custGeom>
            <a:avLst/>
            <a:gdLst>
              <a:gd name="connsiteX0" fmla="*/ 0 w 855617"/>
              <a:gd name="connsiteY0" fmla="*/ 2370909 h 2370909"/>
              <a:gd name="connsiteX1" fmla="*/ 143692 w 855617"/>
              <a:gd name="connsiteY1" fmla="*/ 2233749 h 2370909"/>
              <a:gd name="connsiteX2" fmla="*/ 150223 w 855617"/>
              <a:gd name="connsiteY2" fmla="*/ 2063932 h 2370909"/>
              <a:gd name="connsiteX3" fmla="*/ 293914 w 855617"/>
              <a:gd name="connsiteY3" fmla="*/ 1907177 h 2370909"/>
              <a:gd name="connsiteX4" fmla="*/ 274320 w 855617"/>
              <a:gd name="connsiteY4" fmla="*/ 1267097 h 2370909"/>
              <a:gd name="connsiteX5" fmla="*/ 437606 w 855617"/>
              <a:gd name="connsiteY5" fmla="*/ 1097280 h 2370909"/>
              <a:gd name="connsiteX6" fmla="*/ 293914 w 855617"/>
              <a:gd name="connsiteY6" fmla="*/ 947057 h 2370909"/>
              <a:gd name="connsiteX7" fmla="*/ 444137 w 855617"/>
              <a:gd name="connsiteY7" fmla="*/ 816429 h 2370909"/>
              <a:gd name="connsiteX8" fmla="*/ 431074 w 855617"/>
              <a:gd name="connsiteY8" fmla="*/ 640080 h 2370909"/>
              <a:gd name="connsiteX9" fmla="*/ 724989 w 855617"/>
              <a:gd name="connsiteY9" fmla="*/ 476795 h 2370909"/>
              <a:gd name="connsiteX10" fmla="*/ 855617 w 855617"/>
              <a:gd name="connsiteY10" fmla="*/ 320040 h 2370909"/>
              <a:gd name="connsiteX11" fmla="*/ 855617 w 855617"/>
              <a:gd name="connsiteY11" fmla="*/ 169817 h 2370909"/>
              <a:gd name="connsiteX12" fmla="*/ 842554 w 855617"/>
              <a:gd name="connsiteY12" fmla="*/ 0 h 23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5617" h="2370909">
                <a:moveTo>
                  <a:pt x="0" y="2370909"/>
                </a:moveTo>
                <a:lnTo>
                  <a:pt x="143692" y="2233749"/>
                </a:lnTo>
                <a:lnTo>
                  <a:pt x="150223" y="2063932"/>
                </a:lnTo>
                <a:lnTo>
                  <a:pt x="293914" y="1907177"/>
                </a:lnTo>
                <a:lnTo>
                  <a:pt x="274320" y="1267097"/>
                </a:lnTo>
                <a:lnTo>
                  <a:pt x="437606" y="1097280"/>
                </a:lnTo>
                <a:lnTo>
                  <a:pt x="293914" y="947057"/>
                </a:lnTo>
                <a:lnTo>
                  <a:pt x="444137" y="816429"/>
                </a:lnTo>
                <a:lnTo>
                  <a:pt x="431074" y="640080"/>
                </a:lnTo>
                <a:lnTo>
                  <a:pt x="724989" y="476795"/>
                </a:lnTo>
                <a:lnTo>
                  <a:pt x="855617" y="320040"/>
                </a:lnTo>
                <a:lnTo>
                  <a:pt x="855617" y="169817"/>
                </a:lnTo>
                <a:lnTo>
                  <a:pt x="842554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9ADE06A-3363-CC43-977C-C89C18244E5F}"/>
              </a:ext>
            </a:extLst>
          </p:cNvPr>
          <p:cNvSpPr/>
          <p:nvPr/>
        </p:nvSpPr>
        <p:spPr>
          <a:xfrm>
            <a:off x="6965085" y="2733178"/>
            <a:ext cx="574766" cy="2357845"/>
          </a:xfrm>
          <a:custGeom>
            <a:avLst/>
            <a:gdLst>
              <a:gd name="connsiteX0" fmla="*/ 274320 w 574766"/>
              <a:gd name="connsiteY0" fmla="*/ 2357845 h 2357845"/>
              <a:gd name="connsiteX1" fmla="*/ 287383 w 574766"/>
              <a:gd name="connsiteY1" fmla="*/ 2220685 h 2357845"/>
              <a:gd name="connsiteX2" fmla="*/ 143692 w 574766"/>
              <a:gd name="connsiteY2" fmla="*/ 2050868 h 2357845"/>
              <a:gd name="connsiteX3" fmla="*/ 0 w 574766"/>
              <a:gd name="connsiteY3" fmla="*/ 1887583 h 2357845"/>
              <a:gd name="connsiteX4" fmla="*/ 287383 w 574766"/>
              <a:gd name="connsiteY4" fmla="*/ 1574074 h 2357845"/>
              <a:gd name="connsiteX5" fmla="*/ 280852 w 574766"/>
              <a:gd name="connsiteY5" fmla="*/ 927463 h 2357845"/>
              <a:gd name="connsiteX6" fmla="*/ 437606 w 574766"/>
              <a:gd name="connsiteY6" fmla="*/ 777240 h 2357845"/>
              <a:gd name="connsiteX7" fmla="*/ 444137 w 574766"/>
              <a:gd name="connsiteY7" fmla="*/ 613954 h 2357845"/>
              <a:gd name="connsiteX8" fmla="*/ 274320 w 574766"/>
              <a:gd name="connsiteY8" fmla="*/ 450668 h 2357845"/>
              <a:gd name="connsiteX9" fmla="*/ 411480 w 574766"/>
              <a:gd name="connsiteY9" fmla="*/ 326571 h 2357845"/>
              <a:gd name="connsiteX10" fmla="*/ 574766 w 574766"/>
              <a:gd name="connsiteY10" fmla="*/ 150223 h 2357845"/>
              <a:gd name="connsiteX11" fmla="*/ 561703 w 574766"/>
              <a:gd name="connsiteY11" fmla="*/ 0 h 235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766" h="2357845">
                <a:moveTo>
                  <a:pt x="274320" y="2357845"/>
                </a:moveTo>
                <a:lnTo>
                  <a:pt x="287383" y="2220685"/>
                </a:lnTo>
                <a:lnTo>
                  <a:pt x="143692" y="2050868"/>
                </a:lnTo>
                <a:lnTo>
                  <a:pt x="0" y="1887583"/>
                </a:lnTo>
                <a:lnTo>
                  <a:pt x="287383" y="1574074"/>
                </a:lnTo>
                <a:lnTo>
                  <a:pt x="280852" y="927463"/>
                </a:lnTo>
                <a:lnTo>
                  <a:pt x="437606" y="777240"/>
                </a:lnTo>
                <a:lnTo>
                  <a:pt x="444137" y="613954"/>
                </a:lnTo>
                <a:lnTo>
                  <a:pt x="274320" y="450668"/>
                </a:lnTo>
                <a:lnTo>
                  <a:pt x="411480" y="326571"/>
                </a:lnTo>
                <a:lnTo>
                  <a:pt x="574766" y="150223"/>
                </a:lnTo>
                <a:lnTo>
                  <a:pt x="561703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5AAF26-4478-D748-B2E4-9AA6091CC494}"/>
              </a:ext>
            </a:extLst>
          </p:cNvPr>
          <p:cNvSpPr/>
          <p:nvPr/>
        </p:nvSpPr>
        <p:spPr>
          <a:xfrm>
            <a:off x="6279285" y="2713583"/>
            <a:ext cx="966652" cy="1417320"/>
          </a:xfrm>
          <a:custGeom>
            <a:avLst/>
            <a:gdLst>
              <a:gd name="connsiteX0" fmla="*/ 966652 w 966652"/>
              <a:gd name="connsiteY0" fmla="*/ 1417320 h 1417320"/>
              <a:gd name="connsiteX1" fmla="*/ 836023 w 966652"/>
              <a:gd name="connsiteY1" fmla="*/ 1267098 h 1417320"/>
              <a:gd name="connsiteX2" fmla="*/ 829492 w 966652"/>
              <a:gd name="connsiteY2" fmla="*/ 1116875 h 1417320"/>
              <a:gd name="connsiteX3" fmla="*/ 287383 w 966652"/>
              <a:gd name="connsiteY3" fmla="*/ 483326 h 1417320"/>
              <a:gd name="connsiteX4" fmla="*/ 287383 w 966652"/>
              <a:gd name="connsiteY4" fmla="*/ 320040 h 1417320"/>
              <a:gd name="connsiteX5" fmla="*/ 0 w 966652"/>
              <a:gd name="connsiteY5" fmla="*/ 0 h 141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52" h="1417320">
                <a:moveTo>
                  <a:pt x="966652" y="1417320"/>
                </a:moveTo>
                <a:lnTo>
                  <a:pt x="836023" y="1267098"/>
                </a:lnTo>
                <a:lnTo>
                  <a:pt x="829492" y="1116875"/>
                </a:lnTo>
                <a:lnTo>
                  <a:pt x="287383" y="483326"/>
                </a:lnTo>
                <a:lnTo>
                  <a:pt x="287383" y="320040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BEE9DA5-3D7B-344F-9602-812D3993AA60}"/>
              </a:ext>
            </a:extLst>
          </p:cNvPr>
          <p:cNvSpPr/>
          <p:nvPr/>
        </p:nvSpPr>
        <p:spPr>
          <a:xfrm>
            <a:off x="4433777" y="2732570"/>
            <a:ext cx="850604" cy="2360428"/>
          </a:xfrm>
          <a:custGeom>
            <a:avLst/>
            <a:gdLst>
              <a:gd name="connsiteX0" fmla="*/ 0 w 850604"/>
              <a:gd name="connsiteY0" fmla="*/ 2360428 h 2360428"/>
              <a:gd name="connsiteX1" fmla="*/ 148856 w 850604"/>
              <a:gd name="connsiteY1" fmla="*/ 2232837 h 2360428"/>
              <a:gd name="connsiteX2" fmla="*/ 148856 w 850604"/>
              <a:gd name="connsiteY2" fmla="*/ 2062716 h 2360428"/>
              <a:gd name="connsiteX3" fmla="*/ 287079 w 850604"/>
              <a:gd name="connsiteY3" fmla="*/ 1892595 h 2360428"/>
              <a:gd name="connsiteX4" fmla="*/ 276446 w 850604"/>
              <a:gd name="connsiteY4" fmla="*/ 1254642 h 2360428"/>
              <a:gd name="connsiteX5" fmla="*/ 435935 w 850604"/>
              <a:gd name="connsiteY5" fmla="*/ 1105786 h 2360428"/>
              <a:gd name="connsiteX6" fmla="*/ 265814 w 850604"/>
              <a:gd name="connsiteY6" fmla="*/ 935665 h 2360428"/>
              <a:gd name="connsiteX7" fmla="*/ 414670 w 850604"/>
              <a:gd name="connsiteY7" fmla="*/ 808074 h 2360428"/>
              <a:gd name="connsiteX8" fmla="*/ 414670 w 850604"/>
              <a:gd name="connsiteY8" fmla="*/ 637953 h 2360428"/>
              <a:gd name="connsiteX9" fmla="*/ 691116 w 850604"/>
              <a:gd name="connsiteY9" fmla="*/ 478465 h 2360428"/>
              <a:gd name="connsiteX10" fmla="*/ 839972 w 850604"/>
              <a:gd name="connsiteY10" fmla="*/ 308344 h 2360428"/>
              <a:gd name="connsiteX11" fmla="*/ 850604 w 850604"/>
              <a:gd name="connsiteY11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0604" h="2360428">
                <a:moveTo>
                  <a:pt x="0" y="2360428"/>
                </a:moveTo>
                <a:lnTo>
                  <a:pt x="148856" y="2232837"/>
                </a:lnTo>
                <a:lnTo>
                  <a:pt x="148856" y="2062716"/>
                </a:lnTo>
                <a:lnTo>
                  <a:pt x="287079" y="1892595"/>
                </a:lnTo>
                <a:lnTo>
                  <a:pt x="276446" y="1254642"/>
                </a:lnTo>
                <a:lnTo>
                  <a:pt x="435935" y="1105786"/>
                </a:lnTo>
                <a:lnTo>
                  <a:pt x="265814" y="935665"/>
                </a:lnTo>
                <a:lnTo>
                  <a:pt x="414670" y="808074"/>
                </a:lnTo>
                <a:lnTo>
                  <a:pt x="414670" y="637953"/>
                </a:lnTo>
                <a:lnTo>
                  <a:pt x="691116" y="478465"/>
                </a:lnTo>
                <a:lnTo>
                  <a:pt x="839972" y="308344"/>
                </a:lnTo>
                <a:lnTo>
                  <a:pt x="850604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18DFFED-1D6C-A042-AD21-AAD168D673E4}"/>
              </a:ext>
            </a:extLst>
          </p:cNvPr>
          <p:cNvSpPr/>
          <p:nvPr/>
        </p:nvSpPr>
        <p:spPr>
          <a:xfrm>
            <a:off x="4699591" y="2764467"/>
            <a:ext cx="180753" cy="584791"/>
          </a:xfrm>
          <a:custGeom>
            <a:avLst/>
            <a:gdLst>
              <a:gd name="connsiteX0" fmla="*/ 180753 w 180753"/>
              <a:gd name="connsiteY0" fmla="*/ 584791 h 584791"/>
              <a:gd name="connsiteX1" fmla="*/ 0 w 180753"/>
              <a:gd name="connsiteY1" fmla="*/ 425303 h 584791"/>
              <a:gd name="connsiteX2" fmla="*/ 159488 w 180753"/>
              <a:gd name="connsiteY2" fmla="*/ 287079 h 584791"/>
              <a:gd name="connsiteX3" fmla="*/ 170121 w 180753"/>
              <a:gd name="connsiteY3" fmla="*/ 0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753" h="584791">
                <a:moveTo>
                  <a:pt x="180753" y="584791"/>
                </a:moveTo>
                <a:lnTo>
                  <a:pt x="0" y="425303"/>
                </a:lnTo>
                <a:lnTo>
                  <a:pt x="159488" y="287079"/>
                </a:lnTo>
                <a:lnTo>
                  <a:pt x="170121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7F62890-90C3-594C-B600-6CA04C8D07D2}"/>
              </a:ext>
            </a:extLst>
          </p:cNvPr>
          <p:cNvSpPr/>
          <p:nvPr/>
        </p:nvSpPr>
        <p:spPr>
          <a:xfrm>
            <a:off x="3476847" y="2732570"/>
            <a:ext cx="978195" cy="2371060"/>
          </a:xfrm>
          <a:custGeom>
            <a:avLst/>
            <a:gdLst>
              <a:gd name="connsiteX0" fmla="*/ 967562 w 978195"/>
              <a:gd name="connsiteY0" fmla="*/ 2371060 h 2371060"/>
              <a:gd name="connsiteX1" fmla="*/ 956930 w 978195"/>
              <a:gd name="connsiteY1" fmla="*/ 2222204 h 2371060"/>
              <a:gd name="connsiteX2" fmla="*/ 691116 w 978195"/>
              <a:gd name="connsiteY2" fmla="*/ 1903228 h 2371060"/>
              <a:gd name="connsiteX3" fmla="*/ 978195 w 978195"/>
              <a:gd name="connsiteY3" fmla="*/ 1584251 h 2371060"/>
              <a:gd name="connsiteX4" fmla="*/ 978195 w 978195"/>
              <a:gd name="connsiteY4" fmla="*/ 1424763 h 2371060"/>
              <a:gd name="connsiteX5" fmla="*/ 829339 w 978195"/>
              <a:gd name="connsiteY5" fmla="*/ 1254642 h 2371060"/>
              <a:gd name="connsiteX6" fmla="*/ 818706 w 978195"/>
              <a:gd name="connsiteY6" fmla="*/ 1116418 h 2371060"/>
              <a:gd name="connsiteX7" fmla="*/ 255181 w 978195"/>
              <a:gd name="connsiteY7" fmla="*/ 457200 h 2371060"/>
              <a:gd name="connsiteX8" fmla="*/ 265813 w 978195"/>
              <a:gd name="connsiteY8" fmla="*/ 297711 h 2371060"/>
              <a:gd name="connsiteX9" fmla="*/ 0 w 978195"/>
              <a:gd name="connsiteY9" fmla="*/ 0 h 237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8195" h="2371060">
                <a:moveTo>
                  <a:pt x="967562" y="2371060"/>
                </a:moveTo>
                <a:lnTo>
                  <a:pt x="956930" y="2222204"/>
                </a:lnTo>
                <a:lnTo>
                  <a:pt x="691116" y="1903228"/>
                </a:lnTo>
                <a:lnTo>
                  <a:pt x="978195" y="1584251"/>
                </a:lnTo>
                <a:lnTo>
                  <a:pt x="978195" y="1424763"/>
                </a:lnTo>
                <a:lnTo>
                  <a:pt x="829339" y="1254642"/>
                </a:lnTo>
                <a:lnTo>
                  <a:pt x="818706" y="1116418"/>
                </a:lnTo>
                <a:lnTo>
                  <a:pt x="255181" y="457200"/>
                </a:lnTo>
                <a:lnTo>
                  <a:pt x="265813" y="297711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4B64C9-23BF-9042-9D31-E30109CE2059}"/>
              </a:ext>
            </a:extLst>
          </p:cNvPr>
          <p:cNvGrpSpPr/>
          <p:nvPr/>
        </p:nvGrpSpPr>
        <p:grpSpPr>
          <a:xfrm>
            <a:off x="3753293" y="1637414"/>
            <a:ext cx="935665" cy="701749"/>
            <a:chOff x="3753293" y="1509821"/>
            <a:chExt cx="935665" cy="70174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BDA6E6D-6D7E-7E4C-B043-9F5DEA2EFFC1}"/>
                </a:ext>
              </a:extLst>
            </p:cNvPr>
            <p:cNvSpPr/>
            <p:nvPr/>
          </p:nvSpPr>
          <p:spPr>
            <a:xfrm>
              <a:off x="3763926" y="1509821"/>
              <a:ext cx="893134" cy="510363"/>
            </a:xfrm>
            <a:custGeom>
              <a:avLst/>
              <a:gdLst>
                <a:gd name="connsiteX0" fmla="*/ 0 w 893134"/>
                <a:gd name="connsiteY0" fmla="*/ 510363 h 510363"/>
                <a:gd name="connsiteX1" fmla="*/ 893134 w 893134"/>
                <a:gd name="connsiteY1" fmla="*/ 0 h 51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3134" h="510363">
                  <a:moveTo>
                    <a:pt x="0" y="510363"/>
                  </a:moveTo>
                  <a:lnTo>
                    <a:pt x="893134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E12CFF1-F533-9D44-B7EB-3407F62A7373}"/>
                </a:ext>
              </a:extLst>
            </p:cNvPr>
            <p:cNvSpPr/>
            <p:nvPr/>
          </p:nvSpPr>
          <p:spPr>
            <a:xfrm>
              <a:off x="3753293" y="2020184"/>
              <a:ext cx="935665" cy="191386"/>
            </a:xfrm>
            <a:custGeom>
              <a:avLst/>
              <a:gdLst>
                <a:gd name="connsiteX0" fmla="*/ 0 w 935665"/>
                <a:gd name="connsiteY0" fmla="*/ 0 h 191386"/>
                <a:gd name="connsiteX1" fmla="*/ 935665 w 935665"/>
                <a:gd name="connsiteY1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665" h="191386">
                  <a:moveTo>
                    <a:pt x="0" y="0"/>
                  </a:moveTo>
                  <a:lnTo>
                    <a:pt x="935665" y="191386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464D4A7-F241-8A48-8D1A-7B47CEE51C0A}"/>
                </a:ext>
              </a:extLst>
            </p:cNvPr>
            <p:cNvSpPr/>
            <p:nvPr/>
          </p:nvSpPr>
          <p:spPr>
            <a:xfrm>
              <a:off x="4316819" y="1903226"/>
              <a:ext cx="361507" cy="223283"/>
            </a:xfrm>
            <a:custGeom>
              <a:avLst/>
              <a:gdLst>
                <a:gd name="connsiteX0" fmla="*/ 0 w 361507"/>
                <a:gd name="connsiteY0" fmla="*/ 223283 h 223283"/>
                <a:gd name="connsiteX1" fmla="*/ 361507 w 361507"/>
                <a:gd name="connsiteY1" fmla="*/ 0 h 2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507" h="223283">
                  <a:moveTo>
                    <a:pt x="0" y="223283"/>
                  </a:moveTo>
                  <a:lnTo>
                    <a:pt x="36150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99035-7BB6-2C45-90D0-972D9B6135EC}"/>
              </a:ext>
            </a:extLst>
          </p:cNvPr>
          <p:cNvSpPr/>
          <p:nvPr/>
        </p:nvSpPr>
        <p:spPr>
          <a:xfrm>
            <a:off x="4640434" y="14474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C6552-9A16-B747-B5EB-B9D52AB4E44A}"/>
              </a:ext>
            </a:extLst>
          </p:cNvPr>
          <p:cNvSpPr/>
          <p:nvPr/>
        </p:nvSpPr>
        <p:spPr>
          <a:xfrm>
            <a:off x="4654611" y="1812485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8F9D5-E975-4A47-A6CB-DF80B40345E2}"/>
              </a:ext>
            </a:extLst>
          </p:cNvPr>
          <p:cNvSpPr/>
          <p:nvPr/>
        </p:nvSpPr>
        <p:spPr>
          <a:xfrm>
            <a:off x="4658155" y="2124373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9A0C45-5E5F-E044-AA93-6DFD63195A7D}"/>
              </a:ext>
            </a:extLst>
          </p:cNvPr>
          <p:cNvGrpSpPr/>
          <p:nvPr/>
        </p:nvGrpSpPr>
        <p:grpSpPr>
          <a:xfrm flipV="1">
            <a:off x="6733953" y="1662223"/>
            <a:ext cx="935665" cy="704088"/>
            <a:chOff x="3753293" y="1509821"/>
            <a:chExt cx="935665" cy="701749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C6111FE-7C65-C448-BB1D-27B4ADA1E6D1}"/>
                </a:ext>
              </a:extLst>
            </p:cNvPr>
            <p:cNvSpPr/>
            <p:nvPr/>
          </p:nvSpPr>
          <p:spPr>
            <a:xfrm>
              <a:off x="3763926" y="1509821"/>
              <a:ext cx="893134" cy="510363"/>
            </a:xfrm>
            <a:custGeom>
              <a:avLst/>
              <a:gdLst>
                <a:gd name="connsiteX0" fmla="*/ 0 w 893134"/>
                <a:gd name="connsiteY0" fmla="*/ 510363 h 510363"/>
                <a:gd name="connsiteX1" fmla="*/ 893134 w 893134"/>
                <a:gd name="connsiteY1" fmla="*/ 0 h 51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3134" h="510363">
                  <a:moveTo>
                    <a:pt x="0" y="510363"/>
                  </a:moveTo>
                  <a:lnTo>
                    <a:pt x="893134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777C15-C04C-1A4B-9CEE-7A77C0653C59}"/>
                </a:ext>
              </a:extLst>
            </p:cNvPr>
            <p:cNvSpPr/>
            <p:nvPr/>
          </p:nvSpPr>
          <p:spPr>
            <a:xfrm>
              <a:off x="3753293" y="2020184"/>
              <a:ext cx="935665" cy="191386"/>
            </a:xfrm>
            <a:custGeom>
              <a:avLst/>
              <a:gdLst>
                <a:gd name="connsiteX0" fmla="*/ 0 w 935665"/>
                <a:gd name="connsiteY0" fmla="*/ 0 h 191386"/>
                <a:gd name="connsiteX1" fmla="*/ 935665 w 935665"/>
                <a:gd name="connsiteY1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665" h="191386">
                  <a:moveTo>
                    <a:pt x="0" y="0"/>
                  </a:moveTo>
                  <a:lnTo>
                    <a:pt x="935665" y="191386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6B587C2-4C35-DF49-BFF7-739F643E66EE}"/>
                </a:ext>
              </a:extLst>
            </p:cNvPr>
            <p:cNvSpPr/>
            <p:nvPr/>
          </p:nvSpPr>
          <p:spPr>
            <a:xfrm>
              <a:off x="4316819" y="1903226"/>
              <a:ext cx="361507" cy="223283"/>
            </a:xfrm>
            <a:custGeom>
              <a:avLst/>
              <a:gdLst>
                <a:gd name="connsiteX0" fmla="*/ 0 w 361507"/>
                <a:gd name="connsiteY0" fmla="*/ 223283 h 223283"/>
                <a:gd name="connsiteX1" fmla="*/ 361507 w 361507"/>
                <a:gd name="connsiteY1" fmla="*/ 0 h 2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507" h="223283">
                  <a:moveTo>
                    <a:pt x="0" y="223283"/>
                  </a:moveTo>
                  <a:lnTo>
                    <a:pt x="36150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11B22-DE6A-574D-B207-322F6FAC0E5A}"/>
              </a:ext>
            </a:extLst>
          </p:cNvPr>
          <p:cNvSpPr/>
          <p:nvPr/>
        </p:nvSpPr>
        <p:spPr>
          <a:xfrm>
            <a:off x="7610462" y="142971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30C1BB-06B4-5E45-B31C-2112250E5FA1}"/>
              </a:ext>
            </a:extLst>
          </p:cNvPr>
          <p:cNvSpPr/>
          <p:nvPr/>
        </p:nvSpPr>
        <p:spPr>
          <a:xfrm>
            <a:off x="7624639" y="179476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5BBF49-9B85-4E45-B10B-D46F55988581}"/>
              </a:ext>
            </a:extLst>
          </p:cNvPr>
          <p:cNvSpPr/>
          <p:nvPr/>
        </p:nvSpPr>
        <p:spPr>
          <a:xfrm>
            <a:off x="7628183" y="210665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7447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687964" y="2051941"/>
            <a:ext cx="8158086" cy="349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/>
              <a:t>Using SNP site-pattern discordance to test for introgression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688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867641" y="1619710"/>
            <a:ext cx="7510814" cy="1431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ubiquity of incomplete lineage sorting makes introgression difficult to identify…</a:t>
            </a:r>
          </a:p>
        </p:txBody>
      </p:sp>
    </p:spTree>
    <p:extLst>
      <p:ext uri="{BB962C8B-B14F-4D97-AF65-F5344CB8AC3E}">
        <p14:creationId xmlns:p14="http://schemas.microsoft.com/office/powerpoint/2010/main" val="248025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DB3C4-CE67-E948-88A9-D0728DB4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1"/>
            <a:ext cx="9144000" cy="32896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DA5C22-DEC8-A24B-AAED-0500FA9BC06B}"/>
              </a:ext>
            </a:extLst>
          </p:cNvPr>
          <p:cNvSpPr txBox="1">
            <a:spLocks/>
          </p:cNvSpPr>
          <p:nvPr/>
        </p:nvSpPr>
        <p:spPr>
          <a:xfrm>
            <a:off x="1388636" y="4065199"/>
            <a:ext cx="2141373" cy="108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50% ABBA</a:t>
            </a:r>
          </a:p>
          <a:p>
            <a:r>
              <a:rPr lang="en-US" sz="3200" dirty="0"/>
              <a:t>50% BABA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989410-E707-E247-A02F-D9ED42087C6D}"/>
              </a:ext>
            </a:extLst>
          </p:cNvPr>
          <p:cNvSpPr txBox="1">
            <a:spLocks/>
          </p:cNvSpPr>
          <p:nvPr/>
        </p:nvSpPr>
        <p:spPr>
          <a:xfrm>
            <a:off x="478464" y="3494585"/>
            <a:ext cx="4327452" cy="513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/>
              <a:t>Expectation under ILS:</a:t>
            </a:r>
          </a:p>
        </p:txBody>
      </p:sp>
    </p:spTree>
    <p:extLst>
      <p:ext uri="{BB962C8B-B14F-4D97-AF65-F5344CB8AC3E}">
        <p14:creationId xmlns:p14="http://schemas.microsoft.com/office/powerpoint/2010/main" val="52520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7678</TotalTime>
  <Words>639</Words>
  <Application>Microsoft Macintosh PowerPoint</Application>
  <PresentationFormat>On-screen Show (4:3)</PresentationFormat>
  <Paragraphs>195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Lab 12: Hybridization and Introgression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Genomic clines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482</cp:revision>
  <cp:lastPrinted>2014-01-15T01:50:06Z</cp:lastPrinted>
  <dcterms:created xsi:type="dcterms:W3CDTF">2006-08-16T00:00:00Z</dcterms:created>
  <dcterms:modified xsi:type="dcterms:W3CDTF">2018-04-17T19:30:08Z</dcterms:modified>
</cp:coreProperties>
</file>